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9" r:id="rId3"/>
    <p:sldId id="260" r:id="rId4"/>
    <p:sldId id="261" r:id="rId5"/>
    <p:sldId id="258" r:id="rId6"/>
    <p:sldId id="263" r:id="rId7"/>
    <p:sldId id="257" r:id="rId8"/>
    <p:sldId id="265" r:id="rId9"/>
    <p:sldId id="264" r:id="rId10"/>
    <p:sldId id="272" r:id="rId11"/>
    <p:sldId id="267" r:id="rId12"/>
    <p:sldId id="271"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87"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EEE0A6-6C34-408D-8DC7-F1B48580CA4E}"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110974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EE0A6-6C34-408D-8DC7-F1B48580CA4E}"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393788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EE0A6-6C34-408D-8DC7-F1B48580CA4E}"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1B027-ED15-460F-8A02-655E5E454BB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731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EE0A6-6C34-408D-8DC7-F1B48580CA4E}"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1849306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EE0A6-6C34-408D-8DC7-F1B48580CA4E}"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1B027-ED15-460F-8A02-655E5E454BB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500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EE0A6-6C34-408D-8DC7-F1B48580CA4E}"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917413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EE0A6-6C34-408D-8DC7-F1B48580CA4E}"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405487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EE0A6-6C34-408D-8DC7-F1B48580CA4E}"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19001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EE0A6-6C34-408D-8DC7-F1B48580CA4E}"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245900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EE0A6-6C34-408D-8DC7-F1B48580CA4E}"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118659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EEE0A6-6C34-408D-8DC7-F1B48580CA4E}" type="datetimeFigureOut">
              <a:rPr lang="en-GB" smtClean="0"/>
              <a:t>21/05/2022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75786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EEE0A6-6C34-408D-8DC7-F1B48580CA4E}" type="datetimeFigureOut">
              <a:rPr lang="en-GB" smtClean="0"/>
              <a:t>21/05/2022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21095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EEE0A6-6C34-408D-8DC7-F1B48580CA4E}" type="datetimeFigureOut">
              <a:rPr lang="en-GB" smtClean="0"/>
              <a:t>21/05/2022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357318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EE0A6-6C34-408D-8DC7-F1B48580CA4E}" type="datetimeFigureOut">
              <a:rPr lang="en-GB" smtClean="0"/>
              <a:t>21/05/2022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250997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EE0A6-6C34-408D-8DC7-F1B48580CA4E}" type="datetimeFigureOut">
              <a:rPr lang="en-GB" smtClean="0"/>
              <a:t>21/05/2022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D1B027-ED15-460F-8A02-655E5E454BBB}" type="slidenum">
              <a:rPr lang="en-GB" smtClean="0"/>
              <a:t>‹#›</a:t>
            </a:fld>
            <a:endParaRPr lang="en-GB"/>
          </a:p>
        </p:txBody>
      </p:sp>
    </p:spTree>
    <p:extLst>
      <p:ext uri="{BB962C8B-B14F-4D97-AF65-F5344CB8AC3E}">
        <p14:creationId xmlns:p14="http://schemas.microsoft.com/office/powerpoint/2010/main" val="210604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D1B027-ED15-460F-8A02-655E5E454BBB}" type="slidenum">
              <a:rPr lang="en-GB" smtClean="0"/>
              <a:t>‹#›</a:t>
            </a:fld>
            <a:endParaRPr lang="en-GB"/>
          </a:p>
        </p:txBody>
      </p:sp>
      <p:sp>
        <p:nvSpPr>
          <p:cNvPr id="5" name="Date Placeholder 4"/>
          <p:cNvSpPr>
            <a:spLocks noGrp="1"/>
          </p:cNvSpPr>
          <p:nvPr>
            <p:ph type="dt" sz="half" idx="10"/>
          </p:nvPr>
        </p:nvSpPr>
        <p:spPr/>
        <p:txBody>
          <a:bodyPr/>
          <a:lstStyle/>
          <a:p>
            <a:fld id="{90EEE0A6-6C34-408D-8DC7-F1B48580CA4E}" type="datetimeFigureOut">
              <a:rPr lang="en-GB" smtClean="0"/>
              <a:t>21/05/2022</a:t>
            </a:fld>
            <a:endParaRPr lang="en-GB"/>
          </a:p>
        </p:txBody>
      </p:sp>
    </p:spTree>
    <p:extLst>
      <p:ext uri="{BB962C8B-B14F-4D97-AF65-F5344CB8AC3E}">
        <p14:creationId xmlns:p14="http://schemas.microsoft.com/office/powerpoint/2010/main" val="77483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EEE0A6-6C34-408D-8DC7-F1B48580CA4E}" type="datetimeFigureOut">
              <a:rPr lang="en-GB" smtClean="0"/>
              <a:t>21/05/2022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8D1B027-ED15-460F-8A02-655E5E454BBB}" type="slidenum">
              <a:rPr lang="en-GB" smtClean="0"/>
              <a:t>‹#›</a:t>
            </a:fld>
            <a:endParaRPr lang="en-GB"/>
          </a:p>
        </p:txBody>
      </p:sp>
    </p:spTree>
    <p:extLst>
      <p:ext uri="{BB962C8B-B14F-4D97-AF65-F5344CB8AC3E}">
        <p14:creationId xmlns:p14="http://schemas.microsoft.com/office/powerpoint/2010/main" val="161202614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ns.gov.uk/peoplepopulationandcommunity/wellbeing/articles/subnationalindicatorsexplorer/2022-01-0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3958-F426-4323-946A-9BFB30680462}"/>
              </a:ext>
            </a:extLst>
          </p:cNvPr>
          <p:cNvSpPr>
            <a:spLocks noGrp="1"/>
          </p:cNvSpPr>
          <p:nvPr>
            <p:ph type="ctrTitle"/>
          </p:nvPr>
        </p:nvSpPr>
        <p:spPr/>
        <p:txBody>
          <a:bodyPr/>
          <a:lstStyle/>
          <a:p>
            <a:r>
              <a:rPr lang="en-GB" sz="5400" dirty="0">
                <a:latin typeface="Arial" panose="020B0604020202020204" pitchFamily="34" charset="0"/>
                <a:cs typeface="Arial" panose="020B0604020202020204" pitchFamily="34" charset="0"/>
              </a:rPr>
              <a:t>Levelling Up</a:t>
            </a:r>
            <a:br>
              <a:rPr lang="en-GB" sz="5400" dirty="0">
                <a:latin typeface="Arial" panose="020B0604020202020204" pitchFamily="34" charset="0"/>
                <a:cs typeface="Arial" panose="020B0604020202020204" pitchFamily="34" charset="0"/>
              </a:rPr>
            </a:br>
            <a:endParaRPr lang="en-GB" dirty="0"/>
          </a:p>
        </p:txBody>
      </p:sp>
      <p:sp>
        <p:nvSpPr>
          <p:cNvPr id="3" name="Subtitle 2">
            <a:extLst>
              <a:ext uri="{FF2B5EF4-FFF2-40B4-BE49-F238E27FC236}">
                <a16:creationId xmlns:a16="http://schemas.microsoft.com/office/drawing/2014/main" id="{6C5D5438-1998-4BCF-87E6-D08843C49ED4}"/>
              </a:ext>
            </a:extLst>
          </p:cNvPr>
          <p:cNvSpPr>
            <a:spLocks noGrp="1"/>
          </p:cNvSpPr>
          <p:nvPr>
            <p:ph type="subTitle" idx="1"/>
          </p:nvPr>
        </p:nvSpPr>
        <p:spPr/>
        <p:txBody>
          <a:bodyPr>
            <a:normAutofit fontScale="62500" lnSpcReduction="20000"/>
          </a:bodyPr>
          <a:lstStyle/>
          <a:p>
            <a:r>
              <a:rPr lang="en-GB" sz="6000" dirty="0">
                <a:latin typeface="Arial" panose="020B0604020202020204" pitchFamily="34" charset="0"/>
                <a:cs typeface="Arial" panose="020B0604020202020204" pitchFamily="34" charset="0"/>
              </a:rPr>
              <a:t>And what it means for the work we are doing </a:t>
            </a:r>
          </a:p>
        </p:txBody>
      </p:sp>
      <p:pic>
        <p:nvPicPr>
          <p:cNvPr id="5" name="Picture 4">
            <a:extLst>
              <a:ext uri="{FF2B5EF4-FFF2-40B4-BE49-F238E27FC236}">
                <a16:creationId xmlns:a16="http://schemas.microsoft.com/office/drawing/2014/main" id="{4C7275CD-CC0F-4AE0-AFC7-01A5C7D0C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87" y="1426293"/>
            <a:ext cx="8862825" cy="567950"/>
          </a:xfrm>
          <a:prstGeom prst="rect">
            <a:avLst/>
          </a:prstGeom>
        </p:spPr>
      </p:pic>
    </p:spTree>
    <p:extLst>
      <p:ext uri="{BB962C8B-B14F-4D97-AF65-F5344CB8AC3E}">
        <p14:creationId xmlns:p14="http://schemas.microsoft.com/office/powerpoint/2010/main" val="239119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89C45-8BE2-D26B-DB01-F64959BDA6B0}"/>
              </a:ext>
            </a:extLst>
          </p:cNvPr>
          <p:cNvSpPr>
            <a:spLocks noGrp="1"/>
          </p:cNvSpPr>
          <p:nvPr>
            <p:ph idx="4294967295"/>
          </p:nvPr>
        </p:nvSpPr>
        <p:spPr>
          <a:xfrm>
            <a:off x="783772" y="1132342"/>
            <a:ext cx="8596313" cy="4786312"/>
          </a:xfrm>
        </p:spPr>
        <p:txBody>
          <a:bodyPr/>
          <a:lstStyle/>
          <a:p>
            <a:pPr marL="0" indent="0">
              <a:buNone/>
            </a:pPr>
            <a:r>
              <a:rPr lang="en-GB" b="1" dirty="0"/>
              <a:t>HEALTH MISSION:</a:t>
            </a:r>
          </a:p>
          <a:p>
            <a:pPr marL="0" indent="0">
              <a:buNone/>
            </a:pPr>
            <a:r>
              <a:rPr lang="en-GB" i="1" dirty="0"/>
              <a:t>Mission: By 2030, the gap in Healthy Life Expectancy (HLE) between local areas where it is highest and lowest will have narrowed, and by 2035 HLE will rise by five years.</a:t>
            </a:r>
          </a:p>
          <a:p>
            <a:pPr marL="0" indent="0">
              <a:buNone/>
            </a:pPr>
            <a:endParaRPr lang="en-GB" i="1" dirty="0"/>
          </a:p>
          <a:p>
            <a:pPr marL="0" indent="0">
              <a:buNone/>
            </a:pPr>
            <a:r>
              <a:rPr lang="en-GB" dirty="0"/>
              <a:t>On average, people living in the most deprived communities in England have over 18 years less of their lives in good general health than those living in the least deprived areas.  </a:t>
            </a:r>
          </a:p>
          <a:p>
            <a:pPr marL="0" indent="0">
              <a:buNone/>
            </a:pPr>
            <a:r>
              <a:rPr lang="en-GB" dirty="0"/>
              <a:t>The mission will be supported by White Paper on Health Disparities, Tobacco Control Plan, NHS Health Check Programme, the Food Strategy White Paper and the establishment of at least 100 Community Diagnostic Centres in England by 2025.</a:t>
            </a:r>
          </a:p>
        </p:txBody>
      </p:sp>
    </p:spTree>
    <p:extLst>
      <p:ext uri="{BB962C8B-B14F-4D97-AF65-F5344CB8AC3E}">
        <p14:creationId xmlns:p14="http://schemas.microsoft.com/office/powerpoint/2010/main" val="96954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45AE-0D48-487F-8DA5-0FBCB707C689}"/>
              </a:ext>
            </a:extLst>
          </p:cNvPr>
          <p:cNvSpPr>
            <a:spLocks noGrp="1"/>
          </p:cNvSpPr>
          <p:nvPr>
            <p:ph type="title"/>
          </p:nvPr>
        </p:nvSpPr>
        <p:spPr/>
        <p:txBody>
          <a:bodyPr/>
          <a:lstStyle/>
          <a:p>
            <a:r>
              <a:rPr lang="en-GB" dirty="0"/>
              <a:t>Infrastructure to deliver</a:t>
            </a:r>
          </a:p>
        </p:txBody>
      </p:sp>
      <p:sp>
        <p:nvSpPr>
          <p:cNvPr id="3" name="Content Placeholder 2">
            <a:extLst>
              <a:ext uri="{FF2B5EF4-FFF2-40B4-BE49-F238E27FC236}">
                <a16:creationId xmlns:a16="http://schemas.microsoft.com/office/drawing/2014/main" id="{BFBC8073-2600-4F17-BC52-DC17094E6B10}"/>
              </a:ext>
            </a:extLst>
          </p:cNvPr>
          <p:cNvSpPr>
            <a:spLocks noGrp="1"/>
          </p:cNvSpPr>
          <p:nvPr>
            <p:ph idx="1"/>
          </p:nvPr>
        </p:nvSpPr>
        <p:spPr>
          <a:xfrm>
            <a:off x="677334" y="1569719"/>
            <a:ext cx="8596668" cy="4471643"/>
          </a:xfrm>
        </p:spPr>
        <p:txBody>
          <a:bodyPr>
            <a:normAutofit fontScale="70000" lnSpcReduction="20000"/>
          </a:bodyPr>
          <a:lstStyle/>
          <a:p>
            <a:r>
              <a:rPr lang="en-GB" b="1" dirty="0"/>
              <a:t>Central government decision-making</a:t>
            </a:r>
          </a:p>
          <a:p>
            <a:r>
              <a:rPr lang="en-GB" dirty="0"/>
              <a:t>Improved transparency about place-based spending; ensuring that public spending gets to where it is most needed with greater targeted spending.</a:t>
            </a:r>
          </a:p>
          <a:p>
            <a:r>
              <a:rPr lang="en-GB" dirty="0"/>
              <a:t>Hardwiring spatial considerations into decision-making and evaluation; it is often the case that central government policy is set without a full understanding of the local context. Establishment of new Levelling Up Cabinet Committee.</a:t>
            </a:r>
          </a:p>
          <a:p>
            <a:r>
              <a:rPr lang="en-GB" dirty="0"/>
              <a:t>Improved coordination of central government policies at the local level; streamline funding programmes to prevent the inefficiencies, decision-making complexity and reporting burdens which result from the number of local funding pots.</a:t>
            </a:r>
          </a:p>
          <a:p>
            <a:r>
              <a:rPr lang="en-GB" dirty="0"/>
              <a:t>Greater focus on local places: reducing the distance between the officials who design policy nationally and those who are affected by them locally, done with’’ rather than done to’’.  Moving civil service jobs and new Arm Length Bodies outside the capital to spread the jobs to the regions and to allow better connection between local leaders and policy makers as part of the </a:t>
            </a:r>
            <a:r>
              <a:rPr lang="en-GB" b="1" dirty="0"/>
              <a:t>Places for Growth </a:t>
            </a:r>
            <a:r>
              <a:rPr lang="en-GB" dirty="0"/>
              <a:t>programme.</a:t>
            </a:r>
          </a:p>
          <a:p>
            <a:r>
              <a:rPr lang="en-GB" b="1" dirty="0"/>
              <a:t>Devolution Framework;</a:t>
            </a:r>
            <a:r>
              <a:rPr lang="en-GB" dirty="0"/>
              <a:t> county deals, mayoral authorities.</a:t>
            </a:r>
          </a:p>
          <a:p>
            <a:r>
              <a:rPr lang="en-GB" b="1" dirty="0"/>
              <a:t>Data and evaluation</a:t>
            </a:r>
            <a:r>
              <a:rPr lang="en-GB" dirty="0"/>
              <a:t>; granular data is essential for understanding the UK’s complex economic geography and tailoring policy to local needs. Easy access to timely subnational data (ONS </a:t>
            </a:r>
            <a:r>
              <a:rPr lang="en-GB" dirty="0" err="1"/>
              <a:t>eg</a:t>
            </a:r>
            <a:r>
              <a:rPr lang="en-GB" dirty="0"/>
              <a:t> on next </a:t>
            </a:r>
            <a:r>
              <a:rPr lang="en-GB" dirty="0" err="1"/>
              <a:t>pg</a:t>
            </a:r>
            <a:r>
              <a:rPr lang="en-GB" dirty="0"/>
              <a:t>).</a:t>
            </a:r>
          </a:p>
          <a:p>
            <a:r>
              <a:rPr lang="en-GB" b="1" dirty="0"/>
              <a:t>Transparency</a:t>
            </a:r>
            <a:r>
              <a:rPr lang="en-GB" dirty="0"/>
              <a:t>: statutory obligations; external expertise, business and academia reps appointed as part of Advisory Council; regular reporting</a:t>
            </a:r>
          </a:p>
          <a:p>
            <a:r>
              <a:rPr lang="en-GB" dirty="0"/>
              <a:t>Local Skills Improvement Plans; making technical skills more responsive to employer skills needs.</a:t>
            </a:r>
          </a:p>
          <a:p>
            <a:r>
              <a:rPr lang="en-GB" dirty="0"/>
              <a:t>Future Skills Unit; to produce information on future skills demand.</a:t>
            </a:r>
          </a:p>
        </p:txBody>
      </p:sp>
    </p:spTree>
    <p:extLst>
      <p:ext uri="{BB962C8B-B14F-4D97-AF65-F5344CB8AC3E}">
        <p14:creationId xmlns:p14="http://schemas.microsoft.com/office/powerpoint/2010/main" val="407090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ACC4-FA78-4209-D2B0-E4EDE85D19C2}"/>
              </a:ext>
            </a:extLst>
          </p:cNvPr>
          <p:cNvSpPr>
            <a:spLocks noGrp="1"/>
          </p:cNvSpPr>
          <p:nvPr>
            <p:ph type="title"/>
          </p:nvPr>
        </p:nvSpPr>
        <p:spPr/>
        <p:txBody>
          <a:bodyPr/>
          <a:lstStyle/>
          <a:p>
            <a:r>
              <a:rPr lang="en-GB" dirty="0">
                <a:hlinkClick r:id="rId2"/>
              </a:rPr>
              <a:t>Subnational indicators explorer - Office for National Statistics (ons.gov.uk)</a:t>
            </a:r>
            <a:endParaRPr lang="en-GB" dirty="0"/>
          </a:p>
        </p:txBody>
      </p:sp>
      <p:pic>
        <p:nvPicPr>
          <p:cNvPr id="5" name="Content Placeholder 4">
            <a:extLst>
              <a:ext uri="{FF2B5EF4-FFF2-40B4-BE49-F238E27FC236}">
                <a16:creationId xmlns:a16="http://schemas.microsoft.com/office/drawing/2014/main" id="{0D531BEE-04F1-BE12-00C8-404CF511720A}"/>
              </a:ext>
            </a:extLst>
          </p:cNvPr>
          <p:cNvPicPr>
            <a:picLocks noGrp="1" noChangeAspect="1"/>
          </p:cNvPicPr>
          <p:nvPr>
            <p:ph idx="1"/>
          </p:nvPr>
        </p:nvPicPr>
        <p:blipFill rotWithShape="1">
          <a:blip r:embed="rId3"/>
          <a:srcRect l="6598" t="17366" r="7045" b="9406"/>
          <a:stretch/>
        </p:blipFill>
        <p:spPr>
          <a:xfrm>
            <a:off x="415609" y="2324100"/>
            <a:ext cx="8594783" cy="4099559"/>
          </a:xfrm>
        </p:spPr>
      </p:pic>
    </p:spTree>
    <p:extLst>
      <p:ext uri="{BB962C8B-B14F-4D97-AF65-F5344CB8AC3E}">
        <p14:creationId xmlns:p14="http://schemas.microsoft.com/office/powerpoint/2010/main" val="20183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58C3C3-B739-45B5-A72A-14307624CF75}"/>
              </a:ext>
            </a:extLst>
          </p:cNvPr>
          <p:cNvPicPr>
            <a:picLocks noChangeAspect="1"/>
          </p:cNvPicPr>
          <p:nvPr/>
        </p:nvPicPr>
        <p:blipFill rotWithShape="1">
          <a:blip r:embed="rId2"/>
          <a:srcRect l="9065" r="14290" b="5778"/>
          <a:stretch/>
        </p:blipFill>
        <p:spPr>
          <a:xfrm>
            <a:off x="127096" y="175270"/>
            <a:ext cx="9344563" cy="646175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99179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66A82-C5F9-40E5-830D-A8BEAF08FC2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7201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71A761-918E-4FF5-974B-2A0A886EDDD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6129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F2F4-B63F-4C4E-90E9-035EDABA6FD6}"/>
              </a:ext>
            </a:extLst>
          </p:cNvPr>
          <p:cNvSpPr>
            <a:spLocks noGrp="1"/>
          </p:cNvSpPr>
          <p:nvPr>
            <p:ph type="title"/>
          </p:nvPr>
        </p:nvSpPr>
        <p:spPr/>
        <p:txBody>
          <a:bodyPr/>
          <a:lstStyle/>
          <a:p>
            <a:r>
              <a:rPr lang="en-GB" dirty="0"/>
              <a:t>Understanding the landscape</a:t>
            </a:r>
          </a:p>
        </p:txBody>
      </p:sp>
      <p:sp>
        <p:nvSpPr>
          <p:cNvPr id="3" name="Content Placeholder 2">
            <a:extLst>
              <a:ext uri="{FF2B5EF4-FFF2-40B4-BE49-F238E27FC236}">
                <a16:creationId xmlns:a16="http://schemas.microsoft.com/office/drawing/2014/main" id="{0C5BB49A-5B34-4360-AE0C-1D1E2DE9B749}"/>
              </a:ext>
            </a:extLst>
          </p:cNvPr>
          <p:cNvSpPr>
            <a:spLocks noGrp="1"/>
          </p:cNvSpPr>
          <p:nvPr>
            <p:ph idx="1"/>
          </p:nvPr>
        </p:nvSpPr>
        <p:spPr/>
        <p:txBody>
          <a:bodyPr/>
          <a:lstStyle/>
          <a:p>
            <a:r>
              <a:rPr lang="en-GB" dirty="0"/>
              <a:t>The UK has larger geographical differences than many other developed countries on multiple measures including productivity, pay, educational attainment, and health. </a:t>
            </a:r>
          </a:p>
          <a:p>
            <a:r>
              <a:rPr lang="en-GB" dirty="0"/>
              <a:t>Urban areas and coastal towns suffer disproportionately from crime while places with particularly high levels of deprivation have the highest level of community need and poor opportunities.</a:t>
            </a:r>
          </a:p>
          <a:p>
            <a:r>
              <a:rPr lang="en-GB" dirty="0"/>
              <a:t>There are hyper-local disparities with pockets or affluence and deprivation existing alongside each other.</a:t>
            </a:r>
          </a:p>
        </p:txBody>
      </p:sp>
    </p:spTree>
    <p:extLst>
      <p:ext uri="{BB962C8B-B14F-4D97-AF65-F5344CB8AC3E}">
        <p14:creationId xmlns:p14="http://schemas.microsoft.com/office/powerpoint/2010/main" val="189929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9A4E-E0D0-4D5A-BE79-DDD80E5DE5DC}"/>
              </a:ext>
            </a:extLst>
          </p:cNvPr>
          <p:cNvSpPr>
            <a:spLocks noGrp="1"/>
          </p:cNvSpPr>
          <p:nvPr>
            <p:ph type="title"/>
          </p:nvPr>
        </p:nvSpPr>
        <p:spPr/>
        <p:txBody>
          <a:bodyPr/>
          <a:lstStyle/>
          <a:p>
            <a:r>
              <a:rPr lang="en-GB" dirty="0"/>
              <a:t>The Levelling Up solution</a:t>
            </a:r>
          </a:p>
        </p:txBody>
      </p:sp>
      <p:sp>
        <p:nvSpPr>
          <p:cNvPr id="3" name="Content Placeholder 2">
            <a:extLst>
              <a:ext uri="{FF2B5EF4-FFF2-40B4-BE49-F238E27FC236}">
                <a16:creationId xmlns:a16="http://schemas.microsoft.com/office/drawing/2014/main" id="{DCE13A20-BCAE-458E-9905-E9F2A1DA6A99}"/>
              </a:ext>
            </a:extLst>
          </p:cNvPr>
          <p:cNvSpPr>
            <a:spLocks noGrp="1"/>
          </p:cNvSpPr>
          <p:nvPr>
            <p:ph idx="1"/>
          </p:nvPr>
        </p:nvSpPr>
        <p:spPr/>
        <p:txBody>
          <a:bodyPr>
            <a:normAutofit lnSpcReduction="10000"/>
          </a:bodyPr>
          <a:lstStyle/>
          <a:p>
            <a:r>
              <a:rPr lang="en-GB" dirty="0"/>
              <a:t>A focused , long-term plan of action and clear framework to identify and act upon the drivers of geographical disparity.</a:t>
            </a:r>
          </a:p>
          <a:p>
            <a:r>
              <a:rPr lang="en-GB" dirty="0"/>
              <a:t>These drivers can be consolidated into 6 ‘capitals’ </a:t>
            </a:r>
          </a:p>
          <a:p>
            <a:pPr lvl="1"/>
            <a:r>
              <a:rPr lang="en-GB" dirty="0"/>
              <a:t>Physical capital - infrastructure</a:t>
            </a:r>
          </a:p>
          <a:p>
            <a:pPr lvl="1"/>
            <a:r>
              <a:rPr lang="en-GB" dirty="0"/>
              <a:t>Human capital – workforce ability (skills)</a:t>
            </a:r>
          </a:p>
          <a:p>
            <a:pPr lvl="1"/>
            <a:r>
              <a:rPr lang="en-GB" dirty="0"/>
              <a:t>Intangible capital - ideas</a:t>
            </a:r>
          </a:p>
          <a:p>
            <a:pPr lvl="1"/>
            <a:r>
              <a:rPr lang="en-GB" dirty="0"/>
              <a:t>Financial capital - resources</a:t>
            </a:r>
          </a:p>
          <a:p>
            <a:pPr lvl="1"/>
            <a:r>
              <a:rPr lang="en-GB" dirty="0"/>
              <a:t>Social capital - communities</a:t>
            </a:r>
          </a:p>
          <a:p>
            <a:pPr lvl="1"/>
            <a:r>
              <a:rPr lang="en-GB" dirty="0"/>
              <a:t>Institutional capital – leaders</a:t>
            </a:r>
          </a:p>
          <a:p>
            <a:r>
              <a:rPr lang="en-GB" dirty="0"/>
              <a:t>The sum of these is greater that its parts, we need them to work together and for all areas in UK to have access to all 6.</a:t>
            </a:r>
          </a:p>
          <a:p>
            <a:endParaRPr lang="en-GB" dirty="0"/>
          </a:p>
          <a:p>
            <a:endParaRPr lang="en-GB" dirty="0"/>
          </a:p>
        </p:txBody>
      </p:sp>
    </p:spTree>
    <p:extLst>
      <p:ext uri="{BB962C8B-B14F-4D97-AF65-F5344CB8AC3E}">
        <p14:creationId xmlns:p14="http://schemas.microsoft.com/office/powerpoint/2010/main" val="285369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03C8-FA32-4762-867B-2CB4CBB5A536}"/>
              </a:ext>
            </a:extLst>
          </p:cNvPr>
          <p:cNvSpPr>
            <a:spLocks noGrp="1"/>
          </p:cNvSpPr>
          <p:nvPr>
            <p:ph type="title"/>
          </p:nvPr>
        </p:nvSpPr>
        <p:spPr/>
        <p:txBody>
          <a:bodyPr/>
          <a:lstStyle/>
          <a:p>
            <a:r>
              <a:rPr lang="en-GB" dirty="0"/>
              <a:t>Policy change </a:t>
            </a:r>
          </a:p>
        </p:txBody>
      </p:sp>
      <p:sp>
        <p:nvSpPr>
          <p:cNvPr id="3" name="Content Placeholder 2">
            <a:extLst>
              <a:ext uri="{FF2B5EF4-FFF2-40B4-BE49-F238E27FC236}">
                <a16:creationId xmlns:a16="http://schemas.microsoft.com/office/drawing/2014/main" id="{E7958D99-A0F2-433A-AB87-831F2066D32B}"/>
              </a:ext>
            </a:extLst>
          </p:cNvPr>
          <p:cNvSpPr>
            <a:spLocks noGrp="1"/>
          </p:cNvSpPr>
          <p:nvPr>
            <p:ph idx="1"/>
          </p:nvPr>
        </p:nvSpPr>
        <p:spPr/>
        <p:txBody>
          <a:bodyPr/>
          <a:lstStyle/>
          <a:p>
            <a:r>
              <a:rPr lang="en-GB" dirty="0"/>
              <a:t>To deliver the 6 ‘capitals’ there needs to be long term co-ordination which will be delivered through a new policy regime based on 5 mutually reinforcing ‘pillars’, these are:</a:t>
            </a:r>
          </a:p>
          <a:p>
            <a:pPr lvl="1"/>
            <a:r>
              <a:rPr lang="en-GB" dirty="0"/>
              <a:t>Setting clear and ambitious medium-term (decade long) </a:t>
            </a:r>
            <a:r>
              <a:rPr lang="en-GB" b="1" dirty="0"/>
              <a:t>missions</a:t>
            </a:r>
          </a:p>
          <a:p>
            <a:pPr lvl="1"/>
            <a:r>
              <a:rPr lang="en-GB" dirty="0"/>
              <a:t>Central government decision-making will be fundamentally reoriented (all policies align with Levelling Up)</a:t>
            </a:r>
          </a:p>
          <a:p>
            <a:pPr lvl="1"/>
            <a:r>
              <a:rPr lang="en-GB" dirty="0"/>
              <a:t>UK Government will empower decision-makers in local areas (devolution)</a:t>
            </a:r>
          </a:p>
          <a:p>
            <a:pPr lvl="1"/>
            <a:r>
              <a:rPr lang="en-GB" dirty="0"/>
              <a:t>UK Gov will transform its approach to data and evaluation (improve subnational data)</a:t>
            </a:r>
          </a:p>
          <a:p>
            <a:pPr lvl="1"/>
            <a:r>
              <a:rPr lang="en-GB" dirty="0"/>
              <a:t>Create a new regime to oversee its levelling up missions (statutory duty to report progress)</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251480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6EA6-7965-4574-9BB7-4CCEED1C909D}"/>
              </a:ext>
            </a:extLst>
          </p:cNvPr>
          <p:cNvSpPr>
            <a:spLocks noGrp="1"/>
          </p:cNvSpPr>
          <p:nvPr>
            <p:ph type="title"/>
          </p:nvPr>
        </p:nvSpPr>
        <p:spPr>
          <a:xfrm>
            <a:off x="838200" y="365126"/>
            <a:ext cx="10515600" cy="851116"/>
          </a:xfrm>
        </p:spPr>
        <p:txBody>
          <a:bodyPr/>
          <a:lstStyle/>
          <a:p>
            <a:r>
              <a:rPr lang="en-GB" dirty="0"/>
              <a:t>Levelling Up Missions</a:t>
            </a:r>
          </a:p>
        </p:txBody>
      </p:sp>
      <p:graphicFrame>
        <p:nvGraphicFramePr>
          <p:cNvPr id="4" name="Content Placeholder 3">
            <a:extLst>
              <a:ext uri="{FF2B5EF4-FFF2-40B4-BE49-F238E27FC236}">
                <a16:creationId xmlns:a16="http://schemas.microsoft.com/office/drawing/2014/main" id="{3ADD1CA2-85D4-4353-A224-231B18071B76}"/>
              </a:ext>
            </a:extLst>
          </p:cNvPr>
          <p:cNvGraphicFramePr>
            <a:graphicFrameLocks noGrp="1"/>
          </p:cNvGraphicFramePr>
          <p:nvPr>
            <p:ph idx="1"/>
            <p:extLst>
              <p:ext uri="{D42A27DB-BD31-4B8C-83A1-F6EECF244321}">
                <p14:modId xmlns:p14="http://schemas.microsoft.com/office/powerpoint/2010/main" val="1049445208"/>
              </p:ext>
            </p:extLst>
          </p:nvPr>
        </p:nvGraphicFramePr>
        <p:xfrm>
          <a:off x="342900" y="1216242"/>
          <a:ext cx="10515600" cy="5370096"/>
        </p:xfrm>
        <a:graphic>
          <a:graphicData uri="http://schemas.openxmlformats.org/drawingml/2006/table">
            <a:tbl>
              <a:tblPr firstRow="1" bandRow="1">
                <a:tableStyleId>{5C22544A-7EE6-4342-B048-85BDC9FD1C3A}</a:tableStyleId>
              </a:tblPr>
              <a:tblGrid>
                <a:gridCol w="1833979">
                  <a:extLst>
                    <a:ext uri="{9D8B030D-6E8A-4147-A177-3AD203B41FA5}">
                      <a16:colId xmlns:a16="http://schemas.microsoft.com/office/drawing/2014/main" val="4150921932"/>
                    </a:ext>
                  </a:extLst>
                </a:gridCol>
                <a:gridCol w="8681621">
                  <a:extLst>
                    <a:ext uri="{9D8B030D-6E8A-4147-A177-3AD203B41FA5}">
                      <a16:colId xmlns:a16="http://schemas.microsoft.com/office/drawing/2014/main" val="2126773777"/>
                    </a:ext>
                  </a:extLst>
                </a:gridCol>
              </a:tblGrid>
              <a:tr h="405192">
                <a:tc>
                  <a:txBody>
                    <a:bodyPr/>
                    <a:lstStyle/>
                    <a:p>
                      <a:r>
                        <a:rPr lang="en-GB" dirty="0"/>
                        <a:t>Focus Area </a:t>
                      </a:r>
                    </a:p>
                  </a:txBody>
                  <a:tcPr/>
                </a:tc>
                <a:tc>
                  <a:txBody>
                    <a:bodyPr/>
                    <a:lstStyle/>
                    <a:p>
                      <a:r>
                        <a:rPr lang="en-GB" dirty="0"/>
                        <a:t>Mission</a:t>
                      </a:r>
                    </a:p>
                  </a:txBody>
                  <a:tcPr/>
                </a:tc>
                <a:extLst>
                  <a:ext uri="{0D108BD9-81ED-4DB2-BD59-A6C34878D82A}">
                    <a16:rowId xmlns:a16="http://schemas.microsoft.com/office/drawing/2014/main" val="3952565200"/>
                  </a:ext>
                </a:extLst>
              </a:tr>
              <a:tr h="500330">
                <a:tc gridSpan="2">
                  <a:txBody>
                    <a:bodyPr/>
                    <a:lstStyle/>
                    <a:p>
                      <a:r>
                        <a:rPr lang="en-GB" i="1" dirty="0"/>
                        <a:t>Spread opportunities and improve public services, especially in those places where they are weakest </a:t>
                      </a:r>
                    </a:p>
                  </a:txBody>
                  <a:tcPr>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213542160"/>
                  </a:ext>
                </a:extLst>
              </a:tr>
              <a:tr h="1298834">
                <a:tc>
                  <a:txBody>
                    <a:bodyPr/>
                    <a:lstStyle/>
                    <a:p>
                      <a:r>
                        <a:rPr lang="en-GB" dirty="0"/>
                        <a:t>Education</a:t>
                      </a:r>
                    </a:p>
                  </a:txBody>
                  <a:tcPr/>
                </a:tc>
                <a:tc>
                  <a:txBody>
                    <a:bodyPr/>
                    <a:lstStyle/>
                    <a:p>
                      <a:r>
                        <a:rPr lang="en-GB" dirty="0"/>
                        <a:t>By 2030, the number of primary school children achieving the expected standard in reading, writing and maths will have significantly increased. In England, this will mean 90% of children will achieve the expected standard, and the percentage of children meeting the expected standard in the worst performing areas will have increased by over a third. </a:t>
                      </a:r>
                    </a:p>
                  </a:txBody>
                  <a:tcPr/>
                </a:tc>
                <a:extLst>
                  <a:ext uri="{0D108BD9-81ED-4DB2-BD59-A6C34878D82A}">
                    <a16:rowId xmlns:a16="http://schemas.microsoft.com/office/drawing/2014/main" val="1273197268"/>
                  </a:ext>
                </a:extLst>
              </a:tr>
              <a:tr h="1298834">
                <a:tc>
                  <a:txBody>
                    <a:bodyPr/>
                    <a:lstStyle/>
                    <a:p>
                      <a:r>
                        <a:rPr lang="en-GB" dirty="0"/>
                        <a:t>Skills </a:t>
                      </a:r>
                    </a:p>
                  </a:txBody>
                  <a:tcPr/>
                </a:tc>
                <a:tc>
                  <a:txBody>
                    <a:bodyPr/>
                    <a:lstStyle/>
                    <a:p>
                      <a:r>
                        <a:rPr lang="en-GB" dirty="0"/>
                        <a:t>By 2030, the number of people successfully completing high-quality skills training will have significantly increased in every area of the UK. In England, this will lead to 200,000 more people successfully completing high-quality skills training annually, driven by 80,000 more people completing courses in the lowest skilled areas.</a:t>
                      </a:r>
                    </a:p>
                  </a:txBody>
                  <a:tcPr/>
                </a:tc>
                <a:extLst>
                  <a:ext uri="{0D108BD9-81ED-4DB2-BD59-A6C34878D82A}">
                    <a16:rowId xmlns:a16="http://schemas.microsoft.com/office/drawing/2014/main" val="4019038028"/>
                  </a:ext>
                </a:extLst>
              </a:tr>
              <a:tr h="699372">
                <a:tc>
                  <a:txBody>
                    <a:bodyPr/>
                    <a:lstStyle/>
                    <a:p>
                      <a:r>
                        <a:rPr lang="en-GB" dirty="0"/>
                        <a:t>Health</a:t>
                      </a:r>
                    </a:p>
                  </a:txBody>
                  <a:tcPr/>
                </a:tc>
                <a:tc>
                  <a:txBody>
                    <a:bodyPr/>
                    <a:lstStyle/>
                    <a:p>
                      <a:r>
                        <a:rPr lang="en-GB" dirty="0"/>
                        <a:t>By 2030, the gap in Healthy Life Expectancy (HLE) between local areas where it is highest and lowest will have narrowed, and by 2035 HLE will rise by five years. </a:t>
                      </a:r>
                    </a:p>
                  </a:txBody>
                  <a:tcPr/>
                </a:tc>
                <a:extLst>
                  <a:ext uri="{0D108BD9-81ED-4DB2-BD59-A6C34878D82A}">
                    <a16:rowId xmlns:a16="http://schemas.microsoft.com/office/drawing/2014/main" val="4124656697"/>
                  </a:ext>
                </a:extLst>
              </a:tr>
              <a:tr h="699372">
                <a:tc>
                  <a:txBody>
                    <a:bodyPr/>
                    <a:lstStyle/>
                    <a:p>
                      <a:r>
                        <a:rPr lang="en-GB" dirty="0"/>
                        <a:t>Well-being</a:t>
                      </a:r>
                    </a:p>
                  </a:txBody>
                  <a:tcPr/>
                </a:tc>
                <a:tc>
                  <a:txBody>
                    <a:bodyPr/>
                    <a:lstStyle/>
                    <a:p>
                      <a:r>
                        <a:rPr lang="en-GB" dirty="0"/>
                        <a:t>By 2030, well-being will have improved in every area of the UK, with the gap between top performing and other areas closing. </a:t>
                      </a:r>
                    </a:p>
                  </a:txBody>
                  <a:tcPr/>
                </a:tc>
                <a:extLst>
                  <a:ext uri="{0D108BD9-81ED-4DB2-BD59-A6C34878D82A}">
                    <a16:rowId xmlns:a16="http://schemas.microsoft.com/office/drawing/2014/main" val="1021510429"/>
                  </a:ext>
                </a:extLst>
              </a:tr>
            </a:tbl>
          </a:graphicData>
        </a:graphic>
      </p:graphicFrame>
    </p:spTree>
    <p:extLst>
      <p:ext uri="{BB962C8B-B14F-4D97-AF65-F5344CB8AC3E}">
        <p14:creationId xmlns:p14="http://schemas.microsoft.com/office/powerpoint/2010/main" val="182763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430FD5-F3FA-40FE-935C-BCB3FBD76631}"/>
              </a:ext>
            </a:extLst>
          </p:cNvPr>
          <p:cNvGraphicFramePr>
            <a:graphicFrameLocks noGrp="1"/>
          </p:cNvGraphicFramePr>
          <p:nvPr>
            <p:ph idx="4294967295"/>
            <p:extLst>
              <p:ext uri="{D42A27DB-BD31-4B8C-83A1-F6EECF244321}">
                <p14:modId xmlns:p14="http://schemas.microsoft.com/office/powerpoint/2010/main" val="1237834619"/>
              </p:ext>
            </p:extLst>
          </p:nvPr>
        </p:nvGraphicFramePr>
        <p:xfrm>
          <a:off x="304800" y="800735"/>
          <a:ext cx="10725150" cy="5086905"/>
        </p:xfrm>
        <a:graphic>
          <a:graphicData uri="http://schemas.openxmlformats.org/drawingml/2006/table">
            <a:tbl>
              <a:tblPr bandRow="1">
                <a:tableStyleId>{5C22544A-7EE6-4342-B048-85BDC9FD1C3A}</a:tableStyleId>
              </a:tblPr>
              <a:tblGrid>
                <a:gridCol w="2069725">
                  <a:extLst>
                    <a:ext uri="{9D8B030D-6E8A-4147-A177-3AD203B41FA5}">
                      <a16:colId xmlns:a16="http://schemas.microsoft.com/office/drawing/2014/main" val="1170061983"/>
                    </a:ext>
                  </a:extLst>
                </a:gridCol>
                <a:gridCol w="8655425">
                  <a:extLst>
                    <a:ext uri="{9D8B030D-6E8A-4147-A177-3AD203B41FA5}">
                      <a16:colId xmlns:a16="http://schemas.microsoft.com/office/drawing/2014/main" val="2642417731"/>
                    </a:ext>
                  </a:extLst>
                </a:gridCol>
              </a:tblGrid>
              <a:tr h="532658">
                <a:tc gridSpan="2">
                  <a:txBody>
                    <a:bodyPr/>
                    <a:lstStyle/>
                    <a:p>
                      <a:r>
                        <a:rPr lang="en-GB" i="1" dirty="0"/>
                        <a:t>Restore a sense of community, local pride and belonging, especially in those places where they have been lost </a:t>
                      </a:r>
                    </a:p>
                  </a:txBody>
                  <a:tcPr>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2706456552"/>
                  </a:ext>
                </a:extLst>
              </a:tr>
              <a:tr h="935603">
                <a:tc>
                  <a:txBody>
                    <a:bodyPr/>
                    <a:lstStyle/>
                    <a:p>
                      <a:r>
                        <a:rPr lang="en-GB" dirty="0"/>
                        <a:t>Pride in Place </a:t>
                      </a:r>
                    </a:p>
                  </a:txBody>
                  <a:tcPr/>
                </a:tc>
                <a:tc>
                  <a:txBody>
                    <a:bodyPr/>
                    <a:lstStyle/>
                    <a:p>
                      <a:r>
                        <a:rPr lang="en-GB" dirty="0"/>
                        <a:t>By 2030, pride in place, such as people’s satisfaction with their town centre and engagement in local culture and community, will have risen in every area of the UK, with the gap between top performing and other areas closing. </a:t>
                      </a:r>
                    </a:p>
                  </a:txBody>
                  <a:tcPr/>
                </a:tc>
                <a:extLst>
                  <a:ext uri="{0D108BD9-81ED-4DB2-BD59-A6C34878D82A}">
                    <a16:rowId xmlns:a16="http://schemas.microsoft.com/office/drawing/2014/main" val="4086432754"/>
                  </a:ext>
                </a:extLst>
              </a:tr>
              <a:tr h="1216284">
                <a:tc>
                  <a:txBody>
                    <a:bodyPr/>
                    <a:lstStyle/>
                    <a:p>
                      <a:r>
                        <a:rPr lang="en-GB" dirty="0"/>
                        <a:t>Housing</a:t>
                      </a:r>
                    </a:p>
                  </a:txBody>
                  <a:tcPr/>
                </a:tc>
                <a:tc>
                  <a:txBody>
                    <a:bodyPr/>
                    <a:lstStyle/>
                    <a:p>
                      <a:r>
                        <a:rPr lang="en-GB" dirty="0"/>
                        <a:t>By 2030, renters will have a secure path to ownership with the number of first-time buyers increasing in all areas; and the government’s ambition is for the number of non-decent rented homes to have fallen by 50%, with the biggest improvements in the lowest performing areas.</a:t>
                      </a:r>
                    </a:p>
                  </a:txBody>
                  <a:tcPr/>
                </a:tc>
                <a:extLst>
                  <a:ext uri="{0D108BD9-81ED-4DB2-BD59-A6C34878D82A}">
                    <a16:rowId xmlns:a16="http://schemas.microsoft.com/office/drawing/2014/main" val="887098799"/>
                  </a:ext>
                </a:extLst>
              </a:tr>
              <a:tr h="654922">
                <a:tc>
                  <a:txBody>
                    <a:bodyPr/>
                    <a:lstStyle/>
                    <a:p>
                      <a:r>
                        <a:rPr lang="en-GB" dirty="0"/>
                        <a:t>Crime</a:t>
                      </a:r>
                    </a:p>
                  </a:txBody>
                  <a:tcPr/>
                </a:tc>
                <a:tc>
                  <a:txBody>
                    <a:bodyPr/>
                    <a:lstStyle/>
                    <a:p>
                      <a:r>
                        <a:rPr lang="en-GB" dirty="0"/>
                        <a:t>By 2030, homicide, serious violence and neighbourhood crime will have fallen, focused on the worst affected areas.</a:t>
                      </a:r>
                    </a:p>
                  </a:txBody>
                  <a:tcPr/>
                </a:tc>
                <a:extLst>
                  <a:ext uri="{0D108BD9-81ED-4DB2-BD59-A6C34878D82A}">
                    <a16:rowId xmlns:a16="http://schemas.microsoft.com/office/drawing/2014/main" val="102965962"/>
                  </a:ext>
                </a:extLst>
              </a:tr>
              <a:tr h="451296">
                <a:tc gridSpan="2">
                  <a:txBody>
                    <a:bodyPr/>
                    <a:lstStyle/>
                    <a:p>
                      <a:r>
                        <a:rPr lang="en-GB" i="1" dirty="0"/>
                        <a:t>Empower local leaders and communities, especially in those places lacking local agency</a:t>
                      </a:r>
                    </a:p>
                  </a:txBody>
                  <a:tcPr>
                    <a:solidFill>
                      <a:schemeClr val="accent1">
                        <a:lumMod val="40000"/>
                        <a:lumOff val="60000"/>
                      </a:schemeClr>
                    </a:solidFill>
                  </a:tcPr>
                </a:tc>
                <a:tc hMerge="1">
                  <a:txBody>
                    <a:bodyPr/>
                    <a:lstStyle/>
                    <a:p>
                      <a:endParaRPr lang="en-GB" dirty="0"/>
                    </a:p>
                  </a:txBody>
                  <a:tcPr/>
                </a:tc>
                <a:extLst>
                  <a:ext uri="{0D108BD9-81ED-4DB2-BD59-A6C34878D82A}">
                    <a16:rowId xmlns:a16="http://schemas.microsoft.com/office/drawing/2014/main" val="4217216894"/>
                  </a:ext>
                </a:extLst>
              </a:tr>
              <a:tr h="376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Local Leadership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2030, every part of England that wants one will have a devolution deal with powers at or approaching the highest level of devolution and a </a:t>
                      </a:r>
                      <a:r>
                        <a:rPr lang="en-GB" dirty="0" err="1"/>
                        <a:t>simplifed</a:t>
                      </a:r>
                      <a:r>
                        <a:rPr lang="en-GB" dirty="0"/>
                        <a:t>, long-term funding settlement. </a:t>
                      </a:r>
                    </a:p>
                    <a:p>
                      <a:endParaRPr lang="en-GB" dirty="0"/>
                    </a:p>
                  </a:txBody>
                  <a:tcPr/>
                </a:tc>
                <a:extLst>
                  <a:ext uri="{0D108BD9-81ED-4DB2-BD59-A6C34878D82A}">
                    <a16:rowId xmlns:a16="http://schemas.microsoft.com/office/drawing/2014/main" val="4205023345"/>
                  </a:ext>
                </a:extLst>
              </a:tr>
            </a:tbl>
          </a:graphicData>
        </a:graphic>
      </p:graphicFrame>
    </p:spTree>
    <p:extLst>
      <p:ext uri="{BB962C8B-B14F-4D97-AF65-F5344CB8AC3E}">
        <p14:creationId xmlns:p14="http://schemas.microsoft.com/office/powerpoint/2010/main" val="297566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5A04-73B3-4D5E-ACC0-1A27F44CB909}"/>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EDUCATION</a:t>
            </a:r>
          </a:p>
        </p:txBody>
      </p:sp>
      <p:sp>
        <p:nvSpPr>
          <p:cNvPr id="3" name="Content Placeholder 2">
            <a:extLst>
              <a:ext uri="{FF2B5EF4-FFF2-40B4-BE49-F238E27FC236}">
                <a16:creationId xmlns:a16="http://schemas.microsoft.com/office/drawing/2014/main" id="{C99A47FA-8CBC-4F11-B886-02B828328B08}"/>
              </a:ext>
            </a:extLst>
          </p:cNvPr>
          <p:cNvSpPr>
            <a:spLocks noGrp="1"/>
          </p:cNvSpPr>
          <p:nvPr>
            <p:ph idx="1"/>
          </p:nvPr>
        </p:nvSpPr>
        <p:spPr>
          <a:xfrm>
            <a:off x="1262148" y="705644"/>
            <a:ext cx="6906491" cy="5585619"/>
          </a:xfrm>
        </p:spPr>
        <p:txBody>
          <a:bodyPr anchor="ctr">
            <a:normAutofit fontScale="92500" lnSpcReduction="10000"/>
          </a:bodyPr>
          <a:lstStyle/>
          <a:p>
            <a:r>
              <a:rPr lang="en-GB" sz="1600" b="1" dirty="0">
                <a:latin typeface="Arial" panose="020B0604020202020204" pitchFamily="34" charset="0"/>
                <a:cs typeface="Arial" panose="020B0604020202020204" pitchFamily="34" charset="0"/>
              </a:rPr>
              <a:t>EDUCATION MISSION:</a:t>
            </a:r>
          </a:p>
          <a:p>
            <a:pPr marL="0" indent="0">
              <a:buNone/>
            </a:pPr>
            <a:r>
              <a:rPr lang="en-GB" sz="1600" b="1" dirty="0">
                <a:latin typeface="Arial" panose="020B0604020202020204" pitchFamily="34" charset="0"/>
                <a:cs typeface="Arial" panose="020B0604020202020204" pitchFamily="34" charset="0"/>
              </a:rPr>
              <a:t>Part of Spreading Opportunities and Improving Public Services focusing in on education, skills and health, including well-being.</a:t>
            </a:r>
          </a:p>
          <a:p>
            <a:pPr marL="0" indent="0">
              <a:buNone/>
            </a:pPr>
            <a:r>
              <a:rPr lang="en-GB" sz="1600" dirty="0">
                <a:latin typeface="Arial" panose="020B0604020202020204" pitchFamily="34" charset="0"/>
                <a:cs typeface="Arial" panose="020B0604020202020204" pitchFamily="34" charset="0"/>
              </a:rPr>
              <a:t>Mission: </a:t>
            </a:r>
            <a:r>
              <a:rPr lang="en-GB" sz="1600" i="1" dirty="0">
                <a:latin typeface="Arial" panose="020B0604020202020204" pitchFamily="34" charset="0"/>
                <a:cs typeface="Arial" panose="020B0604020202020204" pitchFamily="34" charset="0"/>
              </a:rPr>
              <a:t>By 2030, the number of primary school children achieving the expected standard in reading, writing and maths will have significantly increased. In England, this will mean 90% of children will achieve the expected standard, and the percentage of children meeting the expected standard in the worst performing areas will have increased by over a third.</a:t>
            </a:r>
          </a:p>
          <a:p>
            <a:pPr marL="0" indent="0">
              <a:buNone/>
            </a:pPr>
            <a:r>
              <a:rPr lang="en-GB" sz="1600" b="1" i="1" dirty="0">
                <a:latin typeface="Arial" panose="020B0604020202020204" pitchFamily="34" charset="0"/>
                <a:cs typeface="Arial" panose="020B0604020202020204" pitchFamily="34" charset="0"/>
              </a:rPr>
              <a:t>Supporting the Schools White Paper: Opportunity For All</a:t>
            </a:r>
          </a:p>
          <a:p>
            <a:pPr lvl="1"/>
            <a:r>
              <a:rPr lang="en-GB" sz="1600" dirty="0">
                <a:latin typeface="Arial" panose="020B0604020202020204" pitchFamily="34" charset="0"/>
                <a:cs typeface="Arial" panose="020B0604020202020204" pitchFamily="34" charset="0"/>
              </a:rPr>
              <a:t>55 new Education Investment Areas. These will cover the third of local authorities in England where educational attainment is currently weakest, plus any additional local authorities that contain either an existing Opportunity Area or identifies as having potential for rapid improvement.</a:t>
            </a:r>
          </a:p>
          <a:p>
            <a:pPr lvl="1"/>
            <a:r>
              <a:rPr lang="en-GB" sz="1600" dirty="0">
                <a:latin typeface="Arial" panose="020B0604020202020204" pitchFamily="34" charset="0"/>
                <a:cs typeface="Arial" panose="020B0604020202020204" pitchFamily="34" charset="0"/>
              </a:rPr>
              <a:t>DfE will support the expansion of Multi-Academy Trusts.</a:t>
            </a:r>
          </a:p>
          <a:p>
            <a:pPr lvl="1"/>
            <a:r>
              <a:rPr lang="en-GB" sz="1600" dirty="0">
                <a:latin typeface="Arial" panose="020B0604020202020204" pitchFamily="34" charset="0"/>
                <a:cs typeface="Arial" panose="020B0604020202020204" pitchFamily="34" charset="0"/>
              </a:rPr>
              <a:t>11 specialist 16-19 maths schools, one for each region of England.</a:t>
            </a:r>
          </a:p>
          <a:p>
            <a:pPr lvl="1"/>
            <a:r>
              <a:rPr lang="en-GB" sz="1600" dirty="0">
                <a:latin typeface="Arial" panose="020B0604020202020204" pitchFamily="34" charset="0"/>
                <a:cs typeface="Arial" panose="020B0604020202020204" pitchFamily="34" charset="0"/>
              </a:rPr>
              <a:t>New UK National Academy - a free digital education service, developed jointly with schools and experts.</a:t>
            </a:r>
          </a:p>
          <a:p>
            <a:pPr lvl="1"/>
            <a:r>
              <a:rPr lang="en-GB" sz="1600" dirty="0">
                <a:latin typeface="Arial" panose="020B0604020202020204" pitchFamily="34" charset="0"/>
                <a:cs typeface="Arial" panose="020B0604020202020204" pitchFamily="34" charset="0"/>
              </a:rPr>
              <a:t>Additional funding for SEND through beyond the gate initiatives: Family Hubs and Start for Life services.</a:t>
            </a:r>
          </a:p>
          <a:p>
            <a:endParaRPr lang="en-GB" sz="1400" i="1" dirty="0"/>
          </a:p>
          <a:p>
            <a:endParaRPr lang="en-GB" sz="1400" i="1" dirty="0"/>
          </a:p>
        </p:txBody>
      </p:sp>
    </p:spTree>
    <p:extLst>
      <p:ext uri="{BB962C8B-B14F-4D97-AF65-F5344CB8AC3E}">
        <p14:creationId xmlns:p14="http://schemas.microsoft.com/office/powerpoint/2010/main" val="410750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C6D643-DFCA-4B5C-84F4-D115C073DB94}"/>
              </a:ext>
            </a:extLst>
          </p:cNvPr>
          <p:cNvSpPr>
            <a:spLocks noGrp="1"/>
          </p:cNvSpPr>
          <p:nvPr>
            <p:ph type="title"/>
          </p:nvPr>
        </p:nvSpPr>
        <p:spPr>
          <a:xfrm>
            <a:off x="517314" y="640080"/>
            <a:ext cx="3854528" cy="529170"/>
          </a:xfrm>
        </p:spPr>
        <p:txBody>
          <a:bodyPr/>
          <a:lstStyle/>
          <a:p>
            <a:r>
              <a:rPr lang="en-GB" dirty="0"/>
              <a:t>Education Improvement Areas</a:t>
            </a:r>
          </a:p>
        </p:txBody>
      </p:sp>
      <p:pic>
        <p:nvPicPr>
          <p:cNvPr id="8" name="Content Placeholder 7">
            <a:extLst>
              <a:ext uri="{FF2B5EF4-FFF2-40B4-BE49-F238E27FC236}">
                <a16:creationId xmlns:a16="http://schemas.microsoft.com/office/drawing/2014/main" id="{7B848829-0A7A-4BB6-BDC3-88A469A55E58}"/>
              </a:ext>
            </a:extLst>
          </p:cNvPr>
          <p:cNvPicPr>
            <a:picLocks noGrp="1" noChangeAspect="1"/>
          </p:cNvPicPr>
          <p:nvPr>
            <p:ph idx="1"/>
          </p:nvPr>
        </p:nvPicPr>
        <p:blipFill rotWithShape="1">
          <a:blip r:embed="rId2"/>
          <a:srcRect l="25340" t="12842" r="26717" b="4820"/>
          <a:stretch/>
        </p:blipFill>
        <p:spPr>
          <a:xfrm>
            <a:off x="1470661" y="1621659"/>
            <a:ext cx="5425440" cy="5241361"/>
          </a:xfrm>
          <a:prstGeom prst="rect">
            <a:avLst/>
          </a:prstGeom>
        </p:spPr>
      </p:pic>
      <p:sp>
        <p:nvSpPr>
          <p:cNvPr id="7" name="Text Placeholder 6">
            <a:extLst>
              <a:ext uri="{FF2B5EF4-FFF2-40B4-BE49-F238E27FC236}">
                <a16:creationId xmlns:a16="http://schemas.microsoft.com/office/drawing/2014/main" id="{BD2EE945-C8E6-49FA-8F83-11436D81EB6E}"/>
              </a:ext>
            </a:extLst>
          </p:cNvPr>
          <p:cNvSpPr>
            <a:spLocks noGrp="1"/>
          </p:cNvSpPr>
          <p:nvPr>
            <p:ph type="body" sz="half" idx="2"/>
          </p:nvPr>
        </p:nvSpPr>
        <p:spPr>
          <a:xfrm>
            <a:off x="517314" y="1283550"/>
            <a:ext cx="3854528" cy="529170"/>
          </a:xfrm>
        </p:spPr>
        <p:txBody>
          <a:bodyPr/>
          <a:lstStyle/>
          <a:p>
            <a:r>
              <a:rPr lang="en-GB" dirty="0"/>
              <a:t>East Sussex will be an EIA</a:t>
            </a:r>
          </a:p>
        </p:txBody>
      </p:sp>
    </p:spTree>
    <p:extLst>
      <p:ext uri="{BB962C8B-B14F-4D97-AF65-F5344CB8AC3E}">
        <p14:creationId xmlns:p14="http://schemas.microsoft.com/office/powerpoint/2010/main" val="346487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6A42-80A7-47A2-8925-E9F319ECA7A9}"/>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SKILLS</a:t>
            </a:r>
            <a:br>
              <a:rPr lang="en-GB" dirty="0">
                <a:solidFill>
                  <a:srgbClr val="FFFFFF"/>
                </a:solidFill>
              </a:rPr>
            </a:br>
            <a:endParaRPr lang="en-GB" dirty="0">
              <a:solidFill>
                <a:srgbClr val="FFFFFF"/>
              </a:solidFill>
            </a:endParaRPr>
          </a:p>
        </p:txBody>
      </p:sp>
      <p:sp>
        <p:nvSpPr>
          <p:cNvPr id="3" name="Content Placeholder 2">
            <a:extLst>
              <a:ext uri="{FF2B5EF4-FFF2-40B4-BE49-F238E27FC236}">
                <a16:creationId xmlns:a16="http://schemas.microsoft.com/office/drawing/2014/main" id="{E6B9F9BC-1961-4EB8-B02A-B11AAA7C808E}"/>
              </a:ext>
            </a:extLst>
          </p:cNvPr>
          <p:cNvSpPr>
            <a:spLocks noGrp="1"/>
          </p:cNvSpPr>
          <p:nvPr>
            <p:ph idx="1"/>
          </p:nvPr>
        </p:nvSpPr>
        <p:spPr>
          <a:xfrm>
            <a:off x="1307868" y="1025684"/>
            <a:ext cx="6906491" cy="5585619"/>
          </a:xfrm>
        </p:spPr>
        <p:txBody>
          <a:bodyPr anchor="ctr">
            <a:normAutofit/>
          </a:bodyPr>
          <a:lstStyle/>
          <a:p>
            <a:pPr marL="0" indent="0">
              <a:buNone/>
            </a:pPr>
            <a:r>
              <a:rPr lang="en-GB" sz="1600" b="1" dirty="0">
                <a:latin typeface="Arial" panose="020B0604020202020204" pitchFamily="34" charset="0"/>
                <a:cs typeface="Arial" panose="020B0604020202020204" pitchFamily="34" charset="0"/>
              </a:rPr>
              <a:t>SKILLS MISSION:</a:t>
            </a:r>
          </a:p>
          <a:p>
            <a:pPr marL="0" indent="0">
              <a:buNone/>
            </a:pPr>
            <a:r>
              <a:rPr lang="en-GB" sz="1600" i="1" dirty="0">
                <a:latin typeface="Arial" panose="020B0604020202020204" pitchFamily="34" charset="0"/>
                <a:cs typeface="Arial" panose="020B0604020202020204" pitchFamily="34" charset="0"/>
              </a:rPr>
              <a:t>Mission: By 2030, the number of people successfully completing high-quality skills training will have significantly increased in every area of the UK. In England, this will lead to 200,000 more people successfully completing high-quality skills training annually, driven by 80,000 more people completing courses in the lowest skilled areas.</a:t>
            </a:r>
          </a:p>
          <a:p>
            <a:r>
              <a:rPr lang="en-GB" sz="1600" dirty="0">
                <a:latin typeface="Arial" panose="020B0604020202020204" pitchFamily="34" charset="0"/>
                <a:cs typeface="Arial" panose="020B0604020202020204" pitchFamily="34" charset="0"/>
              </a:rPr>
              <a:t>Putting local employers at the heart of provision: including LSIPs Sussex Chambers; skills bootcamps in shortage areas; employer input into T Levels; enhanced recruitment for apprenticeships.</a:t>
            </a:r>
          </a:p>
          <a:p>
            <a:r>
              <a:rPr lang="en-GB" sz="1600" dirty="0">
                <a:latin typeface="Arial" panose="020B0604020202020204" pitchFamily="34" charset="0"/>
                <a:cs typeface="Arial" panose="020B0604020202020204" pitchFamily="34" charset="0"/>
              </a:rPr>
              <a:t>Strengthening locally accessible institutions, notably the national network of further education colleges: Capital Transformation Programme for FE; 9 new institutes of technology; HE Access &amp; Participation Plans.</a:t>
            </a:r>
          </a:p>
          <a:p>
            <a:r>
              <a:rPr lang="en-GB" sz="1600" dirty="0">
                <a:latin typeface="Arial" panose="020B0604020202020204" pitchFamily="34" charset="0"/>
                <a:cs typeface="Arial" panose="020B0604020202020204" pitchFamily="34" charset="0"/>
              </a:rPr>
              <a:t>Ensuring that all individuals have lifetime access to training: Lifetime Skills Guarantee; Multiply; Lifelong Loan Entitlement;</a:t>
            </a:r>
          </a:p>
          <a:p>
            <a:r>
              <a:rPr lang="en-GB" sz="1600" dirty="0">
                <a:latin typeface="Arial" panose="020B0604020202020204" pitchFamily="34" charset="0"/>
                <a:cs typeface="Arial" panose="020B0604020202020204" pitchFamily="34" charset="0"/>
              </a:rPr>
              <a:t>Offering new opportunities to access high quality work and progress in the workplace; and increase National Living Wage.</a:t>
            </a:r>
          </a:p>
          <a:p>
            <a:r>
              <a:rPr lang="en-GB" sz="1600" dirty="0">
                <a:latin typeface="Arial" panose="020B0604020202020204" pitchFamily="34" charset="0"/>
                <a:cs typeface="Arial" panose="020B0604020202020204" pitchFamily="34" charset="0"/>
              </a:rPr>
              <a:t>Providing employment support for disabled people and people with health conditions: independent living; access to transport.</a:t>
            </a:r>
          </a:p>
        </p:txBody>
      </p:sp>
    </p:spTree>
    <p:extLst>
      <p:ext uri="{BB962C8B-B14F-4D97-AF65-F5344CB8AC3E}">
        <p14:creationId xmlns:p14="http://schemas.microsoft.com/office/powerpoint/2010/main" val="21693876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TM02900688[[fn=Facet]]</Template>
  <TotalTime>669</TotalTime>
  <Words>1449</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Wingdings 3</vt:lpstr>
      <vt:lpstr>Facet</vt:lpstr>
      <vt:lpstr>Levelling Up </vt:lpstr>
      <vt:lpstr>Understanding the landscape</vt:lpstr>
      <vt:lpstr>The Levelling Up solution</vt:lpstr>
      <vt:lpstr>Policy change </vt:lpstr>
      <vt:lpstr>Levelling Up Missions</vt:lpstr>
      <vt:lpstr>PowerPoint Presentation</vt:lpstr>
      <vt:lpstr>EDUCATION</vt:lpstr>
      <vt:lpstr>Education Improvement Areas</vt:lpstr>
      <vt:lpstr>SKILLS </vt:lpstr>
      <vt:lpstr>PowerPoint Presentation</vt:lpstr>
      <vt:lpstr>Infrastructure to deliver</vt:lpstr>
      <vt:lpstr>Subnational indicators explorer - Office for National Statistics (ons.gov.uk)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Powell</dc:creator>
  <cp:lastModifiedBy>Melanie Powell</cp:lastModifiedBy>
  <cp:revision>11</cp:revision>
  <dcterms:created xsi:type="dcterms:W3CDTF">2022-05-12T13:23:20Z</dcterms:created>
  <dcterms:modified xsi:type="dcterms:W3CDTF">2022-05-21T17:47:18Z</dcterms:modified>
</cp:coreProperties>
</file>