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3"/>
  </p:handoutMasterIdLst>
  <p:sldIdLst>
    <p:sldId id="265" r:id="rId5"/>
    <p:sldId id="257" r:id="rId6"/>
    <p:sldId id="258" r:id="rId7"/>
    <p:sldId id="260" r:id="rId8"/>
    <p:sldId id="261" r:id="rId9"/>
    <p:sldId id="262" r:id="rId10"/>
    <p:sldId id="263" r:id="rId11"/>
    <p:sldId id="264" r:id="rId12"/>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0" y="-72"/>
      </p:cViewPr>
      <p:guideLst>
        <p:guide orient="horz" pos="2160"/>
        <p:guide pos="2880"/>
      </p:guideLst>
    </p:cSldViewPr>
  </p:slideViewPr>
  <p:notesTextViewPr>
    <p:cViewPr>
      <p:scale>
        <a:sx n="1" d="1"/>
        <a:sy n="1" d="1"/>
      </p:scale>
      <p:origin x="0" y="0"/>
    </p:cViewPr>
  </p:notesTextViewPr>
  <p:notesViewPr>
    <p:cSldViewPr>
      <p:cViewPr varScale="1">
        <p:scale>
          <a:sx n="51" d="100"/>
          <a:sy n="51" d="100"/>
        </p:scale>
        <p:origin x="-1980"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8C70EF91-0E29-4170-B3E9-3F2F2CB78CA5}" type="datetimeFigureOut">
              <a:rPr lang="en-GB" smtClean="0"/>
              <a:t>29/09/2015</a:t>
            </a:fld>
            <a:endParaRPr lang="en-GB"/>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44F22DF5-0B0E-4FF3-A2A1-D23D387A7422}" type="slidenum">
              <a:rPr lang="en-GB" smtClean="0"/>
              <a:t>‹#›</a:t>
            </a:fld>
            <a:endParaRPr lang="en-GB"/>
          </a:p>
        </p:txBody>
      </p:sp>
    </p:spTree>
    <p:extLst>
      <p:ext uri="{BB962C8B-B14F-4D97-AF65-F5344CB8AC3E}">
        <p14:creationId xmlns:p14="http://schemas.microsoft.com/office/powerpoint/2010/main" val="8021103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D1D916-5C09-46F0-B3D2-A6407C6D0BEE}" type="datetimeFigureOut">
              <a:rPr lang="en-GB" smtClean="0"/>
              <a:t>29/09/2015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C0A32-9BC3-43DF-A730-BD5F503B1A32}" type="slidenum">
              <a:rPr lang="en-GB" smtClean="0"/>
              <a:t>‹#›</a:t>
            </a:fld>
            <a:endParaRPr lang="en-GB"/>
          </a:p>
        </p:txBody>
      </p:sp>
    </p:spTree>
    <p:extLst>
      <p:ext uri="{BB962C8B-B14F-4D97-AF65-F5344CB8AC3E}">
        <p14:creationId xmlns:p14="http://schemas.microsoft.com/office/powerpoint/2010/main" val="165985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D1D916-5C09-46F0-B3D2-A6407C6D0BEE}" type="datetimeFigureOut">
              <a:rPr lang="en-GB" smtClean="0"/>
              <a:t>29/09/2015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C0A32-9BC3-43DF-A730-BD5F503B1A32}" type="slidenum">
              <a:rPr lang="en-GB" smtClean="0"/>
              <a:t>‹#›</a:t>
            </a:fld>
            <a:endParaRPr lang="en-GB"/>
          </a:p>
        </p:txBody>
      </p:sp>
    </p:spTree>
    <p:extLst>
      <p:ext uri="{BB962C8B-B14F-4D97-AF65-F5344CB8AC3E}">
        <p14:creationId xmlns:p14="http://schemas.microsoft.com/office/powerpoint/2010/main" val="702160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D1D916-5C09-46F0-B3D2-A6407C6D0BEE}" type="datetimeFigureOut">
              <a:rPr lang="en-GB" smtClean="0"/>
              <a:t>29/09/2015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C0A32-9BC3-43DF-A730-BD5F503B1A32}" type="slidenum">
              <a:rPr lang="en-GB" smtClean="0"/>
              <a:t>‹#›</a:t>
            </a:fld>
            <a:endParaRPr lang="en-GB"/>
          </a:p>
        </p:txBody>
      </p:sp>
    </p:spTree>
    <p:extLst>
      <p:ext uri="{BB962C8B-B14F-4D97-AF65-F5344CB8AC3E}">
        <p14:creationId xmlns:p14="http://schemas.microsoft.com/office/powerpoint/2010/main" val="117488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D1D916-5C09-46F0-B3D2-A6407C6D0BEE}" type="datetimeFigureOut">
              <a:rPr lang="en-GB" smtClean="0"/>
              <a:t>29/09/2015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C0A32-9BC3-43DF-A730-BD5F503B1A32}" type="slidenum">
              <a:rPr lang="en-GB" smtClean="0"/>
              <a:t>‹#›</a:t>
            </a:fld>
            <a:endParaRPr lang="en-GB"/>
          </a:p>
        </p:txBody>
      </p:sp>
    </p:spTree>
    <p:extLst>
      <p:ext uri="{BB962C8B-B14F-4D97-AF65-F5344CB8AC3E}">
        <p14:creationId xmlns:p14="http://schemas.microsoft.com/office/powerpoint/2010/main" val="324623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D1D916-5C09-46F0-B3D2-A6407C6D0BEE}" type="datetimeFigureOut">
              <a:rPr lang="en-GB" smtClean="0"/>
              <a:t>29/09/2015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C0A32-9BC3-43DF-A730-BD5F503B1A32}" type="slidenum">
              <a:rPr lang="en-GB" smtClean="0"/>
              <a:t>‹#›</a:t>
            </a:fld>
            <a:endParaRPr lang="en-GB"/>
          </a:p>
        </p:txBody>
      </p:sp>
    </p:spTree>
    <p:extLst>
      <p:ext uri="{BB962C8B-B14F-4D97-AF65-F5344CB8AC3E}">
        <p14:creationId xmlns:p14="http://schemas.microsoft.com/office/powerpoint/2010/main" val="1853794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D1D916-5C09-46F0-B3D2-A6407C6D0BEE}" type="datetimeFigureOut">
              <a:rPr lang="en-GB" smtClean="0"/>
              <a:t>29/09/2015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AC0A32-9BC3-43DF-A730-BD5F503B1A32}" type="slidenum">
              <a:rPr lang="en-GB" smtClean="0"/>
              <a:t>‹#›</a:t>
            </a:fld>
            <a:endParaRPr lang="en-GB"/>
          </a:p>
        </p:txBody>
      </p:sp>
    </p:spTree>
    <p:extLst>
      <p:ext uri="{BB962C8B-B14F-4D97-AF65-F5344CB8AC3E}">
        <p14:creationId xmlns:p14="http://schemas.microsoft.com/office/powerpoint/2010/main" val="158816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D1D916-5C09-46F0-B3D2-A6407C6D0BEE}" type="datetimeFigureOut">
              <a:rPr lang="en-GB" smtClean="0"/>
              <a:t>29/09/2015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AC0A32-9BC3-43DF-A730-BD5F503B1A32}" type="slidenum">
              <a:rPr lang="en-GB" smtClean="0"/>
              <a:t>‹#›</a:t>
            </a:fld>
            <a:endParaRPr lang="en-GB"/>
          </a:p>
        </p:txBody>
      </p:sp>
    </p:spTree>
    <p:extLst>
      <p:ext uri="{BB962C8B-B14F-4D97-AF65-F5344CB8AC3E}">
        <p14:creationId xmlns:p14="http://schemas.microsoft.com/office/powerpoint/2010/main" val="264591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D1D916-5C09-46F0-B3D2-A6407C6D0BEE}" type="datetimeFigureOut">
              <a:rPr lang="en-GB" smtClean="0"/>
              <a:t>29/09/2015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AC0A32-9BC3-43DF-A730-BD5F503B1A32}" type="slidenum">
              <a:rPr lang="en-GB" smtClean="0"/>
              <a:t>‹#›</a:t>
            </a:fld>
            <a:endParaRPr lang="en-GB"/>
          </a:p>
        </p:txBody>
      </p:sp>
    </p:spTree>
    <p:extLst>
      <p:ext uri="{BB962C8B-B14F-4D97-AF65-F5344CB8AC3E}">
        <p14:creationId xmlns:p14="http://schemas.microsoft.com/office/powerpoint/2010/main" val="307796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1D916-5C09-46F0-B3D2-A6407C6D0BEE}" type="datetimeFigureOut">
              <a:rPr lang="en-GB" smtClean="0"/>
              <a:t>29/09/2015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AC0A32-9BC3-43DF-A730-BD5F503B1A32}" type="slidenum">
              <a:rPr lang="en-GB" smtClean="0"/>
              <a:t>‹#›</a:t>
            </a:fld>
            <a:endParaRPr lang="en-GB"/>
          </a:p>
        </p:txBody>
      </p:sp>
    </p:spTree>
    <p:extLst>
      <p:ext uri="{BB962C8B-B14F-4D97-AF65-F5344CB8AC3E}">
        <p14:creationId xmlns:p14="http://schemas.microsoft.com/office/powerpoint/2010/main" val="157748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1D916-5C09-46F0-B3D2-A6407C6D0BEE}" type="datetimeFigureOut">
              <a:rPr lang="en-GB" smtClean="0"/>
              <a:t>29/09/2015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AC0A32-9BC3-43DF-A730-BD5F503B1A32}" type="slidenum">
              <a:rPr lang="en-GB" smtClean="0"/>
              <a:t>‹#›</a:t>
            </a:fld>
            <a:endParaRPr lang="en-GB"/>
          </a:p>
        </p:txBody>
      </p:sp>
    </p:spTree>
    <p:extLst>
      <p:ext uri="{BB962C8B-B14F-4D97-AF65-F5344CB8AC3E}">
        <p14:creationId xmlns:p14="http://schemas.microsoft.com/office/powerpoint/2010/main" val="2506565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1D916-5C09-46F0-B3D2-A6407C6D0BEE}" type="datetimeFigureOut">
              <a:rPr lang="en-GB" smtClean="0"/>
              <a:t>29/09/2015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AC0A32-9BC3-43DF-A730-BD5F503B1A32}" type="slidenum">
              <a:rPr lang="en-GB" smtClean="0"/>
              <a:t>‹#›</a:t>
            </a:fld>
            <a:endParaRPr lang="en-GB"/>
          </a:p>
        </p:txBody>
      </p:sp>
    </p:spTree>
    <p:extLst>
      <p:ext uri="{BB962C8B-B14F-4D97-AF65-F5344CB8AC3E}">
        <p14:creationId xmlns:p14="http://schemas.microsoft.com/office/powerpoint/2010/main" val="356110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D916-5C09-46F0-B3D2-A6407C6D0BEE}" type="datetimeFigureOut">
              <a:rPr lang="en-GB" smtClean="0"/>
              <a:t>29/09/2015</a:t>
            </a:fld>
            <a:endParaRPr lang="en-GB"/>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C0A32-9BC3-43DF-A730-BD5F503B1A32}" type="slidenum">
              <a:rPr lang="en-GB" smtClean="0"/>
              <a:t>‹#›</a:t>
            </a:fld>
            <a:endParaRPr lang="en-GB"/>
          </a:p>
        </p:txBody>
      </p:sp>
    </p:spTree>
    <p:extLst>
      <p:ext uri="{BB962C8B-B14F-4D97-AF65-F5344CB8AC3E}">
        <p14:creationId xmlns:p14="http://schemas.microsoft.com/office/powerpoint/2010/main" val="3384782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janedickson@artswork.org" TargetMode="External"/><Relationship Id="rId2" Type="http://schemas.openxmlformats.org/officeDocument/2006/relationships/hyperlink" Target="mailto:claire@artswork.org.uk"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www.artsaward.org.uk/" TargetMode="External"/><Relationship Id="rId2" Type="http://schemas.openxmlformats.org/officeDocument/2006/relationships/hyperlink" Target="mailto:catherine@cultureshift.org.uk" TargetMode="Externa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hyperlink" Target="http://www.artsawardkent.co.uk/already-an-arts-award-advise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ashley.mccormick@dlwp.com" TargetMode="External"/><Relationship Id="rId2" Type="http://schemas.openxmlformats.org/officeDocument/2006/relationships/hyperlink" Target="http://www.dlwp.com/event/ladybird-by-design" TargetMode="External"/><Relationship Id="rId1" Type="http://schemas.openxmlformats.org/officeDocument/2006/relationships/slideLayout" Target="../slideLayouts/slideLayout1.xml"/><Relationship Id="rId5" Type="http://schemas.openxmlformats.org/officeDocument/2006/relationships/image" Target="../media/image11.wmf"/><Relationship Id="rId4" Type="http://schemas.openxmlformats.org/officeDocument/2006/relationships/hyperlink" Target="http://www.dlwp.com/event/j-d-okhai-ojeikere-hairstyles-and-headdress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hyperlink" Target="mailto:susan.kent@hpcharity.co.uk" TargetMode="Externa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745" y="2636912"/>
            <a:ext cx="2768600" cy="2781300"/>
          </a:xfrm>
          <a:prstGeom prst="rect">
            <a:avLst/>
          </a:prstGeom>
        </p:spPr>
      </p:pic>
      <p:sp>
        <p:nvSpPr>
          <p:cNvPr id="6" name="Title 5"/>
          <p:cNvSpPr>
            <a:spLocks noGrp="1"/>
          </p:cNvSpPr>
          <p:nvPr>
            <p:ph type="title"/>
          </p:nvPr>
        </p:nvSpPr>
        <p:spPr>
          <a:xfrm>
            <a:off x="251520" y="274638"/>
            <a:ext cx="8435280" cy="2218258"/>
          </a:xfrm>
        </p:spPr>
        <p:txBody>
          <a:bodyPr>
            <a:normAutofit fontScale="90000"/>
          </a:bodyPr>
          <a:lstStyle/>
          <a:p>
            <a:r>
              <a:rPr lang="en-GB" b="1" dirty="0" smtClean="0"/>
              <a:t>Hastings &amp; Rother Arts Education Network</a:t>
            </a:r>
            <a:br>
              <a:rPr lang="en-GB" b="1" dirty="0" smtClean="0"/>
            </a:br>
            <a:r>
              <a:rPr lang="en-GB" b="1" dirty="0"/>
              <a:t> </a:t>
            </a:r>
            <a:r>
              <a:rPr lang="en-GB" b="1" dirty="0" smtClean="0"/>
              <a:t>Tuesday 29</a:t>
            </a:r>
            <a:r>
              <a:rPr lang="en-GB" b="1" baseline="30000" dirty="0" smtClean="0"/>
              <a:t>th</a:t>
            </a:r>
            <a:r>
              <a:rPr lang="en-GB" b="1" dirty="0" smtClean="0"/>
              <a:t> September 2015</a:t>
            </a:r>
            <a:br>
              <a:rPr lang="en-GB" b="1" dirty="0" smtClean="0"/>
            </a:br>
            <a:endParaRPr lang="en-GB" b="1" dirty="0"/>
          </a:p>
        </p:txBody>
      </p:sp>
    </p:spTree>
    <p:extLst>
      <p:ext uri="{BB962C8B-B14F-4D97-AF65-F5344CB8AC3E}">
        <p14:creationId xmlns:p14="http://schemas.microsoft.com/office/powerpoint/2010/main" val="356734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err="1" smtClean="0"/>
              <a:t>Artsmark</a:t>
            </a:r>
            <a:endParaRPr lang="en-GB" b="1" dirty="0"/>
          </a:p>
        </p:txBody>
      </p:sp>
      <p:sp>
        <p:nvSpPr>
          <p:cNvPr id="3" name="Content Placeholder 2"/>
          <p:cNvSpPr>
            <a:spLocks noGrp="1"/>
          </p:cNvSpPr>
          <p:nvPr>
            <p:ph idx="1"/>
          </p:nvPr>
        </p:nvSpPr>
        <p:spPr/>
        <p:txBody>
          <a:bodyPr>
            <a:normAutofit/>
          </a:bodyPr>
          <a:lstStyle/>
          <a:p>
            <a:pPr marL="0" indent="0" algn="ctr">
              <a:buNone/>
            </a:pPr>
            <a:r>
              <a:rPr lang="en-GB" sz="2000" b="1" dirty="0" smtClean="0"/>
              <a:t>Arts Council England’s </a:t>
            </a:r>
            <a:r>
              <a:rPr lang="en-GB" sz="2000" b="1" dirty="0"/>
              <a:t>refreshed </a:t>
            </a:r>
            <a:r>
              <a:rPr lang="en-GB" sz="2000" b="1" dirty="0" err="1" smtClean="0"/>
              <a:t>Artsmark</a:t>
            </a:r>
            <a:r>
              <a:rPr lang="en-GB" sz="2000" b="1" dirty="0" smtClean="0"/>
              <a:t> </a:t>
            </a:r>
            <a:r>
              <a:rPr lang="en-GB" sz="2000" b="1" dirty="0"/>
              <a:t>launches in October 2015 </a:t>
            </a:r>
            <a:endParaRPr lang="en-GB" sz="2000" b="1" dirty="0" smtClean="0"/>
          </a:p>
          <a:p>
            <a:pPr marL="0" indent="0" algn="ctr">
              <a:buNone/>
            </a:pPr>
            <a:endParaRPr lang="en-GB" sz="1600" dirty="0"/>
          </a:p>
          <a:p>
            <a:pPr marL="0" indent="0" algn="ctr">
              <a:buNone/>
            </a:pPr>
            <a:r>
              <a:rPr lang="en-GB" sz="1600" dirty="0" smtClean="0"/>
              <a:t>The </a:t>
            </a:r>
            <a:r>
              <a:rPr lang="en-GB" sz="1600" dirty="0"/>
              <a:t>new award is designed by schools, for schools and will support deeper connections with schools’ own strategies, aligning with school curriculum and planning cycles.  It will support schools to improve their artistic practice and outcomes for their students and to build new and exciting partnerships with arts, heritage and cultural organisations. </a:t>
            </a:r>
            <a:endParaRPr lang="en-GB" sz="1600" dirty="0" smtClean="0"/>
          </a:p>
          <a:p>
            <a:pPr marL="0" indent="0" algn="ctr">
              <a:buNone/>
            </a:pPr>
            <a:endParaRPr lang="en-GB" sz="1600" dirty="0"/>
          </a:p>
          <a:p>
            <a:pPr marL="0" indent="0" algn="ctr">
              <a:buNone/>
            </a:pPr>
            <a:r>
              <a:rPr lang="en-GB" sz="1600" b="1" dirty="0" smtClean="0"/>
              <a:t>Introduction </a:t>
            </a:r>
            <a:r>
              <a:rPr lang="en-GB" sz="1600" b="1" dirty="0"/>
              <a:t>Day for </a:t>
            </a:r>
            <a:r>
              <a:rPr lang="en-GB" sz="1600" b="1" dirty="0" smtClean="0"/>
              <a:t>schools</a:t>
            </a:r>
          </a:p>
          <a:p>
            <a:pPr marL="0" indent="0" algn="ctr">
              <a:buNone/>
            </a:pPr>
            <a:r>
              <a:rPr lang="en-GB" sz="1600" b="1" dirty="0" smtClean="0"/>
              <a:t>Wednesday </a:t>
            </a:r>
            <a:r>
              <a:rPr lang="en-GB" sz="1600" b="1" dirty="0"/>
              <a:t>21</a:t>
            </a:r>
            <a:r>
              <a:rPr lang="en-GB" sz="1600" b="1" baseline="30000" dirty="0"/>
              <a:t>st</a:t>
            </a:r>
            <a:r>
              <a:rPr lang="en-GB" sz="1600" b="1" dirty="0"/>
              <a:t> October at Bexhill </a:t>
            </a:r>
            <a:r>
              <a:rPr lang="en-GB" sz="1600" b="1" dirty="0" smtClean="0"/>
              <a:t>Museum</a:t>
            </a:r>
          </a:p>
          <a:p>
            <a:pPr marL="0" indent="0" algn="ctr">
              <a:buNone/>
            </a:pPr>
            <a:endParaRPr lang="en-GB" sz="1600" dirty="0"/>
          </a:p>
          <a:p>
            <a:pPr marL="0" indent="0" algn="ctr">
              <a:buNone/>
            </a:pPr>
            <a:r>
              <a:rPr lang="en-GB" sz="1600" dirty="0" smtClean="0"/>
              <a:t>Schools </a:t>
            </a:r>
            <a:r>
              <a:rPr lang="en-GB" sz="1600" dirty="0"/>
              <a:t>can register their interest in attending by emailing </a:t>
            </a:r>
            <a:r>
              <a:rPr lang="en-GB" sz="1600" u="sng" dirty="0">
                <a:hlinkClick r:id="rId2"/>
              </a:rPr>
              <a:t>claire@artswork.org.uk</a:t>
            </a:r>
            <a:r>
              <a:rPr lang="en-GB" sz="1600" dirty="0"/>
              <a:t>    </a:t>
            </a:r>
            <a:endParaRPr lang="en-GB" sz="1600" dirty="0" smtClean="0"/>
          </a:p>
          <a:p>
            <a:pPr marL="0" indent="0" algn="ctr">
              <a:buNone/>
            </a:pPr>
            <a:endParaRPr lang="en-GB" sz="1600" dirty="0"/>
          </a:p>
          <a:p>
            <a:pPr marL="0" indent="0" algn="ctr">
              <a:buNone/>
            </a:pPr>
            <a:r>
              <a:rPr lang="en-GB" sz="1600" dirty="0" smtClean="0"/>
              <a:t>For </a:t>
            </a:r>
            <a:r>
              <a:rPr lang="en-GB" sz="1600" dirty="0"/>
              <a:t>further information, please contact </a:t>
            </a:r>
            <a:endParaRPr lang="en-GB" sz="1600" dirty="0" smtClean="0"/>
          </a:p>
          <a:p>
            <a:pPr marL="0" indent="0" algn="ctr">
              <a:buNone/>
            </a:pPr>
            <a:r>
              <a:rPr lang="en-GB" sz="1600" dirty="0" smtClean="0"/>
              <a:t>Jane </a:t>
            </a:r>
            <a:r>
              <a:rPr lang="en-GB" sz="1600" dirty="0"/>
              <a:t>Dickson, Schools Liaison Manager for Sussex, Surrey, Brighton &amp; Hove </a:t>
            </a:r>
            <a:r>
              <a:rPr lang="en-GB" sz="1600" b="1" u="sng" dirty="0" smtClean="0">
                <a:hlinkClick r:id="rId3"/>
              </a:rPr>
              <a:t>janedickson@artswork.org</a:t>
            </a:r>
            <a:endParaRPr lang="en-GB" sz="1600" b="1" u="sng" dirty="0" smtClean="0"/>
          </a:p>
          <a:p>
            <a:pPr marL="0" indent="0" algn="ctr">
              <a:buNone/>
            </a:pPr>
            <a:endParaRPr lang="en-GB" sz="1100" dirty="0"/>
          </a:p>
        </p:txBody>
      </p:sp>
      <p:pic>
        <p:nvPicPr>
          <p:cNvPr id="7" name="Picture 2" descr="Z:\artswork shared\Artswork Shared\Logos\Arts Council England\ACE-lottery-black-JPG-low-r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8" y="6093301"/>
            <a:ext cx="2664295" cy="7158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Z:\artswork shared\Artswork Shared\Logos\Artswork\Current\Artswork without strapline JP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75546"/>
            <a:ext cx="2088232" cy="761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935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7364" y="0"/>
            <a:ext cx="4849279" cy="6858000"/>
          </a:xfrm>
          <a:prstGeom prst="rect">
            <a:avLst/>
          </a:prstGeom>
        </p:spPr>
      </p:pic>
    </p:spTree>
    <p:extLst>
      <p:ext uri="{BB962C8B-B14F-4D97-AF65-F5344CB8AC3E}">
        <p14:creationId xmlns:p14="http://schemas.microsoft.com/office/powerpoint/2010/main" val="2308752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RVER\Company Data\Jerwood Gallery Main\Learning\EMILY\START\Year 3\Celebration\Photos\FullSizeRender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4990" y="1628800"/>
            <a:ext cx="5976544" cy="4482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35896" y="389529"/>
            <a:ext cx="4608512" cy="1938992"/>
          </a:xfrm>
          <a:prstGeom prst="rect">
            <a:avLst/>
          </a:prstGeom>
          <a:noFill/>
        </p:spPr>
        <p:txBody>
          <a:bodyPr wrap="square" rtlCol="0">
            <a:spAutoFit/>
          </a:bodyPr>
          <a:lstStyle/>
          <a:p>
            <a:r>
              <a:rPr lang="en-GB" sz="6000" dirty="0" smtClean="0">
                <a:latin typeface="Plak Com Black Condensed" panose="020B0A06020205060B04" pitchFamily="34" charset="0"/>
              </a:rPr>
              <a:t>PEARLS OF THE SEA </a:t>
            </a:r>
            <a:endParaRPr lang="en-GB" sz="6000" dirty="0">
              <a:latin typeface="Plak Com Black Condensed" panose="020B0A06020205060B04" pitchFamily="34" charset="0"/>
            </a:endParaRPr>
          </a:p>
        </p:txBody>
      </p:sp>
      <p:sp>
        <p:nvSpPr>
          <p:cNvPr id="8" name="TextBox 7"/>
          <p:cNvSpPr txBox="1"/>
          <p:nvPr/>
        </p:nvSpPr>
        <p:spPr>
          <a:xfrm>
            <a:off x="221589" y="1484786"/>
            <a:ext cx="2952328" cy="5016758"/>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2 visits to Jerwood gallery twice a year</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Creative CPD sessions </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Teachers networking event</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Celebration exhibition of children’s work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smtClean="0"/>
          </a:p>
          <a:p>
            <a:r>
              <a:rPr lang="en-GB" sz="2000" dirty="0" smtClean="0"/>
              <a:t>If you would like more information please email:</a:t>
            </a:r>
          </a:p>
          <a:p>
            <a:endParaRPr lang="en-GB" sz="2000" dirty="0" smtClean="0"/>
          </a:p>
          <a:p>
            <a:r>
              <a:rPr lang="en-GB" sz="2000" dirty="0" smtClean="0"/>
              <a:t>emily@jerwoodgallery.org</a:t>
            </a:r>
            <a:endParaRPr lang="en-GB" sz="2000" dirty="0"/>
          </a:p>
        </p:txBody>
      </p:sp>
      <p:pic>
        <p:nvPicPr>
          <p:cNvPr id="1026" name="Picture 2" descr="\\SERVER\Company Data\Jerwood Gallery Main\Marketing and Comms\Branding and Logos\branding\Unlocked Logos - Jerwood Master Logos\Logo_Colour_13\Jerwood_Gallery_logo_13_R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4"/>
            <a:ext cx="1976438" cy="1109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831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227" y="80963"/>
            <a:ext cx="639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descr="Storytelling festiv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2" y="58742"/>
            <a:ext cx="863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
          <p:cNvPicPr>
            <a:picLocks noChangeAspect="1"/>
          </p:cNvPicPr>
          <p:nvPr/>
        </p:nvPicPr>
        <p:blipFill>
          <a:blip r:embed="rId4">
            <a:extLst>
              <a:ext uri="{28A0092B-C50C-407E-A947-70E740481C1C}">
                <a14:useLocalDpi xmlns:a14="http://schemas.microsoft.com/office/drawing/2010/main" val="0"/>
              </a:ext>
            </a:extLst>
          </a:blip>
          <a:srcRect l="17709"/>
          <a:stretch>
            <a:fillRect/>
          </a:stretch>
        </p:blipFill>
        <p:spPr bwMode="auto">
          <a:xfrm>
            <a:off x="439740" y="787400"/>
            <a:ext cx="8453437"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6"/>
          <p:cNvSpPr txBox="1">
            <a:spLocks noChangeArrowheads="1"/>
          </p:cNvSpPr>
          <p:nvPr/>
        </p:nvSpPr>
        <p:spPr bwMode="auto">
          <a:xfrm>
            <a:off x="471490" y="4652963"/>
            <a:ext cx="8466137" cy="1816100"/>
          </a:xfrm>
          <a:prstGeom prst="rect">
            <a:avLst/>
          </a:prstGeom>
          <a:solidFill>
            <a:schemeClr val="bg1"/>
          </a:solidFill>
          <a:ln>
            <a:noFill/>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defRPr/>
            </a:pPr>
            <a:endParaRPr lang="en-GB" sz="1400" b="1" dirty="0" smtClean="0">
              <a:solidFill>
                <a:schemeClr val="tx1">
                  <a:lumMod val="65000"/>
                  <a:lumOff val="35000"/>
                </a:schemeClr>
              </a:solidFill>
            </a:endParaRPr>
          </a:p>
          <a:p>
            <a:pPr eaLnBrk="1" hangingPunct="1">
              <a:spcBef>
                <a:spcPct val="0"/>
              </a:spcBef>
              <a:buFont typeface="Arial" pitchFamily="34" charset="0"/>
              <a:buNone/>
              <a:defRPr/>
            </a:pPr>
            <a:r>
              <a:rPr lang="en-GB" sz="1400" b="1" dirty="0" smtClean="0">
                <a:solidFill>
                  <a:schemeClr val="tx1">
                    <a:lumMod val="65000"/>
                    <a:lumOff val="35000"/>
                  </a:schemeClr>
                </a:solidFill>
              </a:rPr>
              <a:t>Storyteller in Residence: </a:t>
            </a:r>
            <a:r>
              <a:rPr lang="en-GB" sz="1400" dirty="0" err="1" smtClean="0">
                <a:solidFill>
                  <a:schemeClr val="tx1">
                    <a:lumMod val="65000"/>
                    <a:lumOff val="35000"/>
                  </a:schemeClr>
                </a:solidFill>
              </a:rPr>
              <a:t>Usifu</a:t>
            </a:r>
            <a:r>
              <a:rPr lang="en-GB" sz="1400" dirty="0" smtClean="0">
                <a:solidFill>
                  <a:schemeClr val="tx1">
                    <a:lumMod val="65000"/>
                    <a:lumOff val="35000"/>
                  </a:schemeClr>
                </a:solidFill>
              </a:rPr>
              <a:t> </a:t>
            </a:r>
            <a:r>
              <a:rPr lang="en-GB" sz="1400" dirty="0" err="1" smtClean="0">
                <a:solidFill>
                  <a:schemeClr val="tx1">
                    <a:lumMod val="65000"/>
                    <a:lumOff val="35000"/>
                  </a:schemeClr>
                </a:solidFill>
              </a:rPr>
              <a:t>Jalloh</a:t>
            </a:r>
            <a:r>
              <a:rPr lang="en-GB" sz="1400" dirty="0" smtClean="0">
                <a:solidFill>
                  <a:schemeClr val="tx1">
                    <a:lumMod val="65000"/>
                    <a:lumOff val="35000"/>
                  </a:schemeClr>
                </a:solidFill>
              </a:rPr>
              <a:t> – particularly for schools with Sierra Leone links. </a:t>
            </a:r>
          </a:p>
          <a:p>
            <a:pPr eaLnBrk="1" hangingPunct="1">
              <a:spcBef>
                <a:spcPct val="0"/>
              </a:spcBef>
              <a:buFont typeface="Arial" pitchFamily="34" charset="0"/>
              <a:buNone/>
              <a:defRPr/>
            </a:pPr>
            <a:endParaRPr lang="en-GB" sz="1400" dirty="0" smtClean="0">
              <a:solidFill>
                <a:schemeClr val="tx1">
                  <a:lumMod val="65000"/>
                  <a:lumOff val="35000"/>
                </a:schemeClr>
              </a:solidFill>
            </a:endParaRPr>
          </a:p>
          <a:p>
            <a:pPr eaLnBrk="1" hangingPunct="1">
              <a:spcBef>
                <a:spcPct val="0"/>
              </a:spcBef>
              <a:buFont typeface="Arial" pitchFamily="34" charset="0"/>
              <a:buNone/>
              <a:defRPr/>
            </a:pPr>
            <a:r>
              <a:rPr lang="en-GB" altLang="en-US" sz="1400" dirty="0" smtClean="0">
                <a:solidFill>
                  <a:schemeClr val="tx1">
                    <a:lumMod val="65000"/>
                    <a:lumOff val="35000"/>
                  </a:schemeClr>
                </a:solidFill>
              </a:rPr>
              <a:t>A free 1-2 hour </a:t>
            </a:r>
            <a:r>
              <a:rPr lang="en-GB" altLang="en-US" sz="1400" b="1" dirty="0" smtClean="0">
                <a:solidFill>
                  <a:schemeClr val="tx1">
                    <a:lumMod val="65000"/>
                    <a:lumOff val="35000"/>
                  </a:schemeClr>
                </a:solidFill>
              </a:rPr>
              <a:t>CPD opportunity </a:t>
            </a:r>
            <a:r>
              <a:rPr lang="en-GB" altLang="en-US" sz="1400" dirty="0" smtClean="0">
                <a:solidFill>
                  <a:schemeClr val="tx1">
                    <a:lumMod val="65000"/>
                    <a:lumOff val="35000"/>
                  </a:schemeClr>
                </a:solidFill>
              </a:rPr>
              <a:t>for teachers on Thursday November 12</a:t>
            </a:r>
            <a:r>
              <a:rPr lang="en-GB" altLang="en-US" sz="1400" baseline="30000" dirty="0" smtClean="0">
                <a:solidFill>
                  <a:schemeClr val="tx1">
                    <a:lumMod val="65000"/>
                    <a:lumOff val="35000"/>
                  </a:schemeClr>
                </a:solidFill>
              </a:rPr>
              <a:t>th</a:t>
            </a:r>
            <a:r>
              <a:rPr lang="en-GB" altLang="en-US" sz="1400" dirty="0" smtClean="0">
                <a:solidFill>
                  <a:schemeClr val="tx1">
                    <a:lumMod val="65000"/>
                    <a:lumOff val="35000"/>
                  </a:schemeClr>
                </a:solidFill>
              </a:rPr>
              <a:t>:  The Natasha Project : Workshop: Teaching about human trafficking and modern-day slavery.</a:t>
            </a:r>
          </a:p>
          <a:p>
            <a:pPr eaLnBrk="1" hangingPunct="1">
              <a:spcBef>
                <a:spcPct val="0"/>
              </a:spcBef>
              <a:defRPr/>
            </a:pPr>
            <a:endParaRPr lang="en-GB" sz="1400" dirty="0" smtClean="0">
              <a:solidFill>
                <a:schemeClr val="tx1">
                  <a:lumMod val="65000"/>
                  <a:lumOff val="35000"/>
                </a:schemeClr>
              </a:solidFill>
            </a:endParaRPr>
          </a:p>
          <a:p>
            <a:pPr eaLnBrk="1" hangingPunct="1">
              <a:spcBef>
                <a:spcPct val="0"/>
              </a:spcBef>
              <a:buFont typeface="Arial" pitchFamily="34" charset="0"/>
              <a:buNone/>
              <a:defRPr/>
            </a:pPr>
            <a:r>
              <a:rPr lang="en-GB" sz="1400" dirty="0" smtClean="0">
                <a:solidFill>
                  <a:schemeClr val="tx1">
                    <a:lumMod val="65000"/>
                    <a:lumOff val="35000"/>
                  </a:schemeClr>
                </a:solidFill>
              </a:rPr>
              <a:t>Next </a:t>
            </a:r>
            <a:r>
              <a:rPr lang="en-GB" sz="1400" b="1" dirty="0" smtClean="0">
                <a:solidFill>
                  <a:schemeClr val="tx1">
                    <a:lumMod val="65000"/>
                    <a:lumOff val="35000"/>
                  </a:schemeClr>
                </a:solidFill>
              </a:rPr>
              <a:t>storytelling teacher meeting 4pm Monday 5th October</a:t>
            </a:r>
            <a:r>
              <a:rPr lang="en-GB" sz="1400" dirty="0" smtClean="0">
                <a:solidFill>
                  <a:schemeClr val="tx1">
                    <a:lumMod val="65000"/>
                    <a:lumOff val="35000"/>
                  </a:schemeClr>
                </a:solidFill>
              </a:rPr>
              <a:t>, Rock House, Hastings </a:t>
            </a:r>
            <a:r>
              <a:rPr lang="en-GB" sz="1400" smtClean="0">
                <a:solidFill>
                  <a:schemeClr val="tx1">
                    <a:lumMod val="65000"/>
                    <a:lumOff val="35000"/>
                  </a:schemeClr>
                </a:solidFill>
              </a:rPr>
              <a:t>Town Centre.</a:t>
            </a:r>
            <a:endParaRPr lang="en-GB" sz="1400" dirty="0" smtClean="0">
              <a:solidFill>
                <a:schemeClr val="tx1">
                  <a:lumMod val="65000"/>
                  <a:lumOff val="35000"/>
                </a:schemeClr>
              </a:solidFill>
            </a:endParaRPr>
          </a:p>
          <a:p>
            <a:pPr eaLnBrk="1" hangingPunct="1">
              <a:spcBef>
                <a:spcPct val="0"/>
              </a:spcBef>
              <a:buFontTx/>
              <a:buNone/>
              <a:defRPr/>
            </a:pPr>
            <a:endParaRPr lang="en-GB" altLang="en-US" sz="1400" dirty="0" smtClean="0">
              <a:solidFill>
                <a:srgbClr val="FF0000"/>
              </a:solidFill>
            </a:endParaRPr>
          </a:p>
        </p:txBody>
      </p:sp>
      <p:sp>
        <p:nvSpPr>
          <p:cNvPr id="16" name="TextBox 6"/>
          <p:cNvSpPr txBox="1">
            <a:spLocks noChangeArrowheads="1"/>
          </p:cNvSpPr>
          <p:nvPr/>
        </p:nvSpPr>
        <p:spPr bwMode="auto">
          <a:xfrm>
            <a:off x="3924302" y="4344992"/>
            <a:ext cx="4968875" cy="307975"/>
          </a:xfrm>
          <a:prstGeom prst="rect">
            <a:avLst/>
          </a:prstGeom>
          <a:solidFill>
            <a:schemeClr val="bg1"/>
          </a:solidFill>
          <a:ln>
            <a:noFill/>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r" eaLnBrk="1" hangingPunct="1">
              <a:spcBef>
                <a:spcPct val="0"/>
              </a:spcBef>
              <a:buFont typeface="Arial" pitchFamily="34" charset="0"/>
              <a:buNone/>
              <a:defRPr/>
            </a:pPr>
            <a:r>
              <a:rPr lang="en-GB" sz="1400" b="1" dirty="0" smtClean="0">
                <a:solidFill>
                  <a:schemeClr val="tx1">
                    <a:lumMod val="65000"/>
                    <a:lumOff val="35000"/>
                  </a:schemeClr>
                </a:solidFill>
              </a:rPr>
              <a:t>A week-long festival of story telling for children</a:t>
            </a:r>
            <a:r>
              <a:rPr lang="en-GB" sz="1400" dirty="0" smtClean="0">
                <a:solidFill>
                  <a:srgbClr val="FF0000"/>
                </a:solidFill>
              </a:rPr>
              <a:t> </a:t>
            </a:r>
            <a:r>
              <a:rPr lang="en-GB" sz="1400" b="1" dirty="0" smtClean="0">
                <a:solidFill>
                  <a:schemeClr val="tx1">
                    <a:lumMod val="65000"/>
                    <a:lumOff val="35000"/>
                  </a:schemeClr>
                </a:solidFill>
              </a:rPr>
              <a:t>and</a:t>
            </a:r>
            <a:r>
              <a:rPr lang="en-GB" sz="1400" dirty="0" smtClean="0">
                <a:solidFill>
                  <a:srgbClr val="FF0000"/>
                </a:solidFill>
              </a:rPr>
              <a:t> </a:t>
            </a:r>
            <a:r>
              <a:rPr lang="en-GB" sz="1400" b="1" dirty="0" smtClean="0">
                <a:solidFill>
                  <a:schemeClr val="tx1">
                    <a:lumMod val="65000"/>
                    <a:lumOff val="35000"/>
                  </a:schemeClr>
                </a:solidFill>
              </a:rPr>
              <a:t>adults</a:t>
            </a:r>
          </a:p>
        </p:txBody>
      </p:sp>
    </p:spTree>
    <p:extLst>
      <p:ext uri="{BB962C8B-B14F-4D97-AF65-F5344CB8AC3E}">
        <p14:creationId xmlns:p14="http://schemas.microsoft.com/office/powerpoint/2010/main" val="2340059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Culture Shift  </a:t>
            </a:r>
            <a:endParaRPr lang="en-GB" dirty="0"/>
          </a:p>
        </p:txBody>
      </p:sp>
      <p:sp>
        <p:nvSpPr>
          <p:cNvPr id="5" name="Content Placeholder 4"/>
          <p:cNvSpPr>
            <a:spLocks noGrp="1"/>
          </p:cNvSpPr>
          <p:nvPr>
            <p:ph idx="1"/>
          </p:nvPr>
        </p:nvSpPr>
        <p:spPr/>
        <p:txBody>
          <a:bodyPr>
            <a:normAutofit fontScale="92500" lnSpcReduction="20000"/>
          </a:bodyPr>
          <a:lstStyle/>
          <a:p>
            <a:pPr marL="0" indent="0">
              <a:buNone/>
            </a:pPr>
            <a:r>
              <a:rPr lang="en-GB" sz="2400" b="1" dirty="0" smtClean="0"/>
              <a:t>Your Museum: Your Say   Hastings Museum and Art Gallery Consultation</a:t>
            </a:r>
          </a:p>
          <a:p>
            <a:pPr marL="0" indent="0">
              <a:buNone/>
            </a:pPr>
            <a:r>
              <a:rPr lang="en-GB" sz="2400" dirty="0" smtClean="0"/>
              <a:t>Saturday 10 October 2.00-4.00pm</a:t>
            </a:r>
          </a:p>
          <a:p>
            <a:pPr marL="0" indent="0">
              <a:buNone/>
            </a:pPr>
            <a:r>
              <a:rPr lang="en-GB" sz="2400" dirty="0" smtClean="0"/>
              <a:t>Creative session to inform future plans for the museum. All welcome. </a:t>
            </a:r>
          </a:p>
          <a:p>
            <a:pPr marL="0" indent="0">
              <a:buNone/>
            </a:pPr>
            <a:r>
              <a:rPr lang="en-GB" sz="2400" dirty="0" smtClean="0"/>
              <a:t>Book with Culture Shift </a:t>
            </a:r>
            <a:r>
              <a:rPr lang="en-GB" sz="2400" dirty="0" smtClean="0">
                <a:hlinkClick r:id="rId2"/>
              </a:rPr>
              <a:t>catherine@cultureshift.org.uk</a:t>
            </a:r>
            <a:endParaRPr lang="en-GB" sz="2400" dirty="0" smtClean="0"/>
          </a:p>
          <a:p>
            <a:pPr marL="0" indent="0">
              <a:buNone/>
            </a:pPr>
            <a:endParaRPr lang="en-GB" sz="2400" b="1" dirty="0" smtClean="0"/>
          </a:p>
          <a:p>
            <a:pPr marL="0" indent="0">
              <a:buNone/>
            </a:pPr>
            <a:r>
              <a:rPr lang="en-GB" sz="2400" b="1" dirty="0" smtClean="0"/>
              <a:t>Arts Award Training – Gold Top Up</a:t>
            </a:r>
          </a:p>
          <a:p>
            <a:pPr marL="0" indent="0">
              <a:buNone/>
            </a:pPr>
            <a:r>
              <a:rPr lang="en-GB" sz="2400" dirty="0" smtClean="0"/>
              <a:t>Friday 2 October 1.45-5.00pm, Lighthouse, Brighton</a:t>
            </a:r>
          </a:p>
          <a:p>
            <a:pPr marL="0" indent="0">
              <a:buNone/>
            </a:pPr>
            <a:r>
              <a:rPr lang="en-GB" sz="2400" dirty="0" smtClean="0"/>
              <a:t>Book online </a:t>
            </a:r>
            <a:r>
              <a:rPr lang="en-GB" sz="2400" dirty="0" smtClean="0">
                <a:hlinkClick r:id="rId3"/>
              </a:rPr>
              <a:t>www.artsaward.org.uk</a:t>
            </a:r>
            <a:endParaRPr lang="en-GB" sz="2400" dirty="0" smtClean="0"/>
          </a:p>
          <a:p>
            <a:pPr marL="0" indent="0">
              <a:buNone/>
            </a:pPr>
            <a:endParaRPr lang="en-GB" dirty="0" smtClean="0"/>
          </a:p>
          <a:p>
            <a:pPr marL="0" indent="0">
              <a:buNone/>
            </a:pPr>
            <a:r>
              <a:rPr lang="en-GB" sz="2400" b="1" dirty="0" smtClean="0"/>
              <a:t>Arts Award Surgery</a:t>
            </a:r>
          </a:p>
          <a:p>
            <a:pPr marL="0" indent="0">
              <a:buNone/>
            </a:pPr>
            <a:r>
              <a:rPr lang="en-GB" sz="2400" dirty="0" smtClean="0"/>
              <a:t>Thursday 3 December 2.00-5.00pm, Brighton Museum and Art Gallery</a:t>
            </a:r>
          </a:p>
          <a:p>
            <a:pPr marL="0" indent="0">
              <a:buNone/>
            </a:pPr>
            <a:r>
              <a:rPr lang="en-GB" sz="2400" smtClean="0"/>
              <a:t>Book </a:t>
            </a:r>
            <a:r>
              <a:rPr lang="en-GB" sz="2400" u="sng">
                <a:hlinkClick r:id="rId4"/>
              </a:rPr>
              <a:t>http://www.artsawardkent.co.uk/already-an-arts-award-adviser</a:t>
            </a:r>
            <a:endParaRPr lang="en-GB" sz="2400"/>
          </a:p>
          <a:p>
            <a:pPr marL="0" indent="0">
              <a:buNone/>
            </a:pPr>
            <a:endParaRPr lang="en-GB" sz="2400" dirty="0"/>
          </a:p>
          <a:p>
            <a:pPr marL="0" indent="0">
              <a:buNone/>
            </a:pPr>
            <a:endParaRPr lang="en-GB" sz="2400" b="1" dirty="0" smtClean="0"/>
          </a:p>
          <a:p>
            <a:pPr marL="0" indent="0">
              <a:buNone/>
            </a:pPr>
            <a:endParaRPr lang="en-GB" sz="24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4095" y="199794"/>
            <a:ext cx="1753655" cy="1558365"/>
          </a:xfrm>
          <a:prstGeom prst="rect">
            <a:avLst/>
          </a:prstGeom>
        </p:spPr>
      </p:pic>
    </p:spTree>
    <p:extLst>
      <p:ext uri="{BB962C8B-B14F-4D97-AF65-F5344CB8AC3E}">
        <p14:creationId xmlns:p14="http://schemas.microsoft.com/office/powerpoint/2010/main" val="525022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971552" y="981075"/>
            <a:ext cx="7777163" cy="5543550"/>
          </a:xfrm>
        </p:spPr>
        <p:txBody>
          <a:bodyPr/>
          <a:lstStyle/>
          <a:p>
            <a:pPr algn="l" eaLnBrk="1" hangingPunct="1"/>
            <a:r>
              <a:rPr lang="en-US" altLang="en-US" sz="1400" b="1" dirty="0" smtClean="0">
                <a:solidFill>
                  <a:schemeClr val="tx1"/>
                </a:solidFill>
                <a:latin typeface="Arial" panose="020B0604020202020204" pitchFamily="34" charset="0"/>
                <a:cs typeface="Arial" panose="020B0604020202020204" pitchFamily="34" charset="0"/>
              </a:rPr>
              <a:t>Current exhibitions</a:t>
            </a:r>
          </a:p>
          <a:p>
            <a:pPr algn="l" eaLnBrk="1" hangingPunct="1"/>
            <a:endParaRPr lang="en-US" altLang="en-US" sz="1400" dirty="0" smtClean="0">
              <a:solidFill>
                <a:schemeClr val="tx1"/>
              </a:solidFill>
              <a:latin typeface="Arial" panose="020B0604020202020204" pitchFamily="34" charset="0"/>
              <a:cs typeface="Arial" panose="020B0604020202020204" pitchFamily="34" charset="0"/>
            </a:endParaRPr>
          </a:p>
          <a:p>
            <a:pPr algn="l" eaLnBrk="1" hangingPunct="1"/>
            <a:r>
              <a:rPr lang="en-US" altLang="en-US" sz="1400" b="1" dirty="0" smtClean="0">
                <a:solidFill>
                  <a:schemeClr val="tx1"/>
                </a:solidFill>
                <a:latin typeface="Arial" panose="020B0604020202020204" pitchFamily="34" charset="0"/>
                <a:cs typeface="Arial" panose="020B0604020202020204" pitchFamily="34" charset="0"/>
              </a:rPr>
              <a:t>Rooftop Foyer </a:t>
            </a:r>
          </a:p>
          <a:p>
            <a:pPr algn="l" eaLnBrk="1" hangingPunct="1"/>
            <a:r>
              <a:rPr lang="en-GB" altLang="en-US" sz="1400" i="1" dirty="0" smtClean="0">
                <a:solidFill>
                  <a:schemeClr val="tx1"/>
                </a:solidFill>
                <a:latin typeface="Arial" panose="020B0604020202020204" pitchFamily="34" charset="0"/>
                <a:cs typeface="Arial" panose="020B0604020202020204" pitchFamily="34" charset="0"/>
              </a:rPr>
              <a:t>Platform Graduate Showcase 2015 - </a:t>
            </a:r>
            <a:r>
              <a:rPr lang="en-US" altLang="en-US" sz="1400" dirty="0" smtClean="0">
                <a:solidFill>
                  <a:schemeClr val="tx1"/>
                </a:solidFill>
                <a:latin typeface="Arial" panose="020B0604020202020204" pitchFamily="34" charset="0"/>
                <a:cs typeface="Arial" panose="020B0604020202020204" pitchFamily="34" charset="0"/>
              </a:rPr>
              <a:t>until 1 November</a:t>
            </a:r>
            <a:r>
              <a:rPr lang="en-US" altLang="en-US" sz="1400" i="1" dirty="0" smtClean="0">
                <a:solidFill>
                  <a:schemeClr val="tx1"/>
                </a:solidFill>
                <a:latin typeface="Arial" panose="020B0604020202020204" pitchFamily="34" charset="0"/>
                <a:cs typeface="Arial" panose="020B0604020202020204" pitchFamily="34" charset="0"/>
              </a:rPr>
              <a:t> </a:t>
            </a:r>
            <a:endParaRPr lang="en-GB" altLang="en-US" sz="1400" i="1" dirty="0" smtClean="0">
              <a:solidFill>
                <a:schemeClr val="tx1"/>
              </a:solidFill>
              <a:latin typeface="Arial" panose="020B0604020202020204" pitchFamily="34" charset="0"/>
              <a:cs typeface="Arial" panose="020B0604020202020204" pitchFamily="34" charset="0"/>
            </a:endParaRPr>
          </a:p>
          <a:p>
            <a:pPr algn="l" eaLnBrk="1" hangingPunct="1"/>
            <a:endParaRPr lang="en-GB" altLang="en-US" sz="1400" dirty="0" smtClean="0">
              <a:solidFill>
                <a:schemeClr val="tx1"/>
              </a:solidFill>
              <a:latin typeface="Arial" panose="020B0604020202020204" pitchFamily="34" charset="0"/>
              <a:cs typeface="Arial" panose="020B0604020202020204" pitchFamily="34" charset="0"/>
            </a:endParaRPr>
          </a:p>
          <a:p>
            <a:pPr algn="l" eaLnBrk="1" hangingPunct="1"/>
            <a:r>
              <a:rPr lang="en-US" altLang="en-US" sz="1400" b="1" dirty="0" smtClean="0">
                <a:solidFill>
                  <a:schemeClr val="tx1"/>
                </a:solidFill>
                <a:latin typeface="Arial" panose="020B0604020202020204" pitchFamily="34" charset="0"/>
                <a:cs typeface="Arial" panose="020B0604020202020204" pitchFamily="34" charset="0"/>
              </a:rPr>
              <a:t>Gallery 2 </a:t>
            </a:r>
          </a:p>
          <a:p>
            <a:pPr algn="l" eaLnBrk="1" hangingPunct="1"/>
            <a:r>
              <a:rPr lang="en-GB" altLang="en-US" sz="1400" i="1" dirty="0" smtClean="0">
                <a:solidFill>
                  <a:schemeClr val="tx1"/>
                </a:solidFill>
                <a:latin typeface="Arial" panose="020B0604020202020204" pitchFamily="34" charset="0"/>
                <a:cs typeface="Arial" panose="020B0604020202020204" pitchFamily="34" charset="0"/>
              </a:rPr>
              <a:t>Towards an alternative history of graphic design - </a:t>
            </a:r>
            <a:r>
              <a:rPr lang="en-US" altLang="en-US" sz="1400" dirty="0" smtClean="0">
                <a:solidFill>
                  <a:schemeClr val="tx1"/>
                </a:solidFill>
                <a:latin typeface="Arial" panose="020B0604020202020204" pitchFamily="34" charset="0"/>
                <a:cs typeface="Arial" panose="020B0604020202020204" pitchFamily="34" charset="0"/>
              </a:rPr>
              <a:t>until 4 October </a:t>
            </a:r>
            <a:endParaRPr lang="en-GB" altLang="en-US" sz="1400" i="1" dirty="0" smtClean="0">
              <a:solidFill>
                <a:schemeClr val="tx1"/>
              </a:solidFill>
              <a:latin typeface="Arial" panose="020B0604020202020204" pitchFamily="34" charset="0"/>
              <a:cs typeface="Arial" panose="020B0604020202020204" pitchFamily="34" charset="0"/>
            </a:endParaRPr>
          </a:p>
          <a:p>
            <a:pPr algn="l" eaLnBrk="1" hangingPunct="1"/>
            <a:endParaRPr lang="en-GB" altLang="en-US" sz="1400" i="1" dirty="0" smtClean="0">
              <a:solidFill>
                <a:schemeClr val="tx1"/>
              </a:solidFill>
              <a:latin typeface="Arial" panose="020B0604020202020204" pitchFamily="34" charset="0"/>
              <a:cs typeface="Arial" panose="020B0604020202020204" pitchFamily="34" charset="0"/>
            </a:endParaRPr>
          </a:p>
          <a:p>
            <a:pPr algn="l" eaLnBrk="1" hangingPunct="1"/>
            <a:r>
              <a:rPr lang="en-GB" altLang="en-US" sz="1400" i="1" dirty="0" smtClean="0">
                <a:solidFill>
                  <a:schemeClr val="tx1"/>
                </a:solidFill>
                <a:latin typeface="Arial" panose="020B0604020202020204" pitchFamily="34" charset="0"/>
                <a:cs typeface="Arial" panose="020B0604020202020204" pitchFamily="34" charset="0"/>
              </a:rPr>
              <a:t>Cy </a:t>
            </a:r>
            <a:r>
              <a:rPr lang="en-GB" altLang="en-US" sz="1400" i="1" dirty="0" err="1" smtClean="0">
                <a:solidFill>
                  <a:schemeClr val="tx1"/>
                </a:solidFill>
                <a:latin typeface="Arial" panose="020B0604020202020204" pitchFamily="34" charset="0"/>
                <a:cs typeface="Arial" panose="020B0604020202020204" pitchFamily="34" charset="0"/>
              </a:rPr>
              <a:t>Twombly</a:t>
            </a:r>
            <a:r>
              <a:rPr lang="en-GB" altLang="en-US" sz="1400" i="1" dirty="0" smtClean="0">
                <a:solidFill>
                  <a:schemeClr val="tx1"/>
                </a:solidFill>
                <a:latin typeface="Arial" panose="020B0604020202020204" pitchFamily="34" charset="0"/>
                <a:cs typeface="Arial" panose="020B0604020202020204" pitchFamily="34" charset="0"/>
              </a:rPr>
              <a:t>: Quattro </a:t>
            </a:r>
            <a:r>
              <a:rPr lang="en-GB" altLang="en-US" sz="1400" i="1" dirty="0" err="1" smtClean="0">
                <a:solidFill>
                  <a:schemeClr val="tx1"/>
                </a:solidFill>
                <a:latin typeface="Arial" panose="020B0604020202020204" pitchFamily="34" charset="0"/>
                <a:cs typeface="Arial" panose="020B0604020202020204" pitchFamily="34" charset="0"/>
              </a:rPr>
              <a:t>Stagioni</a:t>
            </a:r>
            <a:r>
              <a:rPr lang="en-GB" altLang="en-US" sz="1400" i="1" dirty="0" smtClean="0">
                <a:solidFill>
                  <a:schemeClr val="tx1"/>
                </a:solidFill>
                <a:latin typeface="Arial" panose="020B0604020202020204" pitchFamily="34" charset="0"/>
                <a:cs typeface="Arial" panose="020B0604020202020204" pitchFamily="34" charset="0"/>
              </a:rPr>
              <a:t> - </a:t>
            </a:r>
            <a:r>
              <a:rPr lang="en-GB" altLang="en-US" sz="1400" dirty="0" smtClean="0">
                <a:solidFill>
                  <a:schemeClr val="tx1"/>
                </a:solidFill>
                <a:latin typeface="Arial" panose="020B0604020202020204" pitchFamily="34" charset="0"/>
                <a:cs typeface="Arial" panose="020B0604020202020204" pitchFamily="34" charset="0"/>
              </a:rPr>
              <a:t>24 October until 10 January</a:t>
            </a:r>
          </a:p>
          <a:p>
            <a:pPr algn="l" eaLnBrk="1" hangingPunct="1"/>
            <a:endParaRPr lang="en-US" altLang="en-US" sz="1400" dirty="0" smtClean="0">
              <a:solidFill>
                <a:schemeClr val="tx1"/>
              </a:solidFill>
              <a:latin typeface="Arial" panose="020B0604020202020204" pitchFamily="34" charset="0"/>
              <a:cs typeface="Arial" panose="020B0604020202020204" pitchFamily="34" charset="0"/>
            </a:endParaRPr>
          </a:p>
          <a:p>
            <a:pPr algn="l" eaLnBrk="1" hangingPunct="1"/>
            <a:r>
              <a:rPr lang="en-US" altLang="en-US" sz="1400" b="1" dirty="0" smtClean="0">
                <a:solidFill>
                  <a:schemeClr val="tx1"/>
                </a:solidFill>
                <a:latin typeface="Arial" panose="020B0604020202020204" pitchFamily="34" charset="0"/>
                <a:cs typeface="Arial" panose="020B0604020202020204" pitchFamily="34" charset="0"/>
              </a:rPr>
              <a:t>Gallery 1 </a:t>
            </a:r>
          </a:p>
          <a:p>
            <a:pPr algn="l" eaLnBrk="1" hangingPunct="1"/>
            <a:r>
              <a:rPr lang="en-US" altLang="en-US" sz="1400" i="1" dirty="0" smtClean="0">
                <a:solidFill>
                  <a:schemeClr val="tx1"/>
                </a:solidFill>
                <a:latin typeface="Arial" panose="020B0604020202020204" pitchFamily="34" charset="0"/>
                <a:cs typeface="Arial" panose="020B0604020202020204" pitchFamily="34" charset="0"/>
              </a:rPr>
              <a:t>In The Realm of Others, Project Art Works - </a:t>
            </a:r>
            <a:r>
              <a:rPr lang="en-US" altLang="en-US" sz="1400" dirty="0" smtClean="0">
                <a:solidFill>
                  <a:schemeClr val="tx1"/>
                </a:solidFill>
                <a:latin typeface="Arial" panose="020B0604020202020204" pitchFamily="34" charset="0"/>
                <a:cs typeface="Arial" panose="020B0604020202020204" pitchFamily="34" charset="0"/>
              </a:rPr>
              <a:t>until 29 November</a:t>
            </a:r>
            <a:endParaRPr lang="en-US" altLang="en-US" sz="1400" dirty="0" smtClean="0">
              <a:solidFill>
                <a:schemeClr val="tx1"/>
              </a:solidFill>
              <a:latin typeface="Arial" panose="020B0604020202020204" pitchFamily="34" charset="0"/>
              <a:cs typeface="Arial" panose="020B0604020202020204" pitchFamily="34" charset="0"/>
              <a:hlinkClick r:id="rId2" tooltip="blocked::http://www.dlwp.com/event/ladybird-by-design"/>
            </a:endParaRPr>
          </a:p>
          <a:p>
            <a:pPr algn="l" eaLnBrk="1" hangingPunct="1"/>
            <a:endParaRPr lang="en-US" altLang="en-US" sz="1400" dirty="0" smtClean="0">
              <a:solidFill>
                <a:schemeClr val="tx1"/>
              </a:solidFill>
              <a:latin typeface="Arial" panose="020B0604020202020204" pitchFamily="34" charset="0"/>
              <a:cs typeface="Arial" panose="020B0604020202020204" pitchFamily="34" charset="0"/>
            </a:endParaRPr>
          </a:p>
          <a:p>
            <a:pPr algn="l" eaLnBrk="1" hangingPunct="1"/>
            <a:r>
              <a:rPr lang="en-US" altLang="en-US" sz="1400" dirty="0" smtClean="0">
                <a:solidFill>
                  <a:schemeClr val="tx1"/>
                </a:solidFill>
                <a:latin typeface="Arial" panose="020B0604020202020204" pitchFamily="34" charset="0"/>
                <a:cs typeface="Arial" panose="020B0604020202020204" pitchFamily="34" charset="0"/>
              </a:rPr>
              <a:t>FREE Teachers’ introduction and CPD led by artist Sharon </a:t>
            </a:r>
            <a:r>
              <a:rPr lang="en-US" altLang="en-US" sz="1400" dirty="0" err="1" smtClean="0">
                <a:solidFill>
                  <a:schemeClr val="tx1"/>
                </a:solidFill>
                <a:latin typeface="Arial" panose="020B0604020202020204" pitchFamily="34" charset="0"/>
                <a:cs typeface="Arial" panose="020B0604020202020204" pitchFamily="34" charset="0"/>
              </a:rPr>
              <a:t>Haward</a:t>
            </a:r>
            <a:r>
              <a:rPr lang="en-US" altLang="en-US" sz="1400" dirty="0" smtClean="0">
                <a:solidFill>
                  <a:schemeClr val="tx1"/>
                </a:solidFill>
                <a:latin typeface="Arial" panose="020B0604020202020204" pitchFamily="34" charset="0"/>
                <a:cs typeface="Arial" panose="020B0604020202020204" pitchFamily="34" charset="0"/>
              </a:rPr>
              <a:t> on 30 September 4 – 6 pm</a:t>
            </a:r>
          </a:p>
          <a:p>
            <a:pPr algn="l" eaLnBrk="1" hangingPunct="1"/>
            <a:endParaRPr lang="en-US" altLang="en-US" sz="1400" dirty="0" smtClean="0">
              <a:solidFill>
                <a:schemeClr val="tx1"/>
              </a:solidFill>
              <a:latin typeface="Arial" panose="020B0604020202020204" pitchFamily="34" charset="0"/>
              <a:cs typeface="Arial" panose="020B0604020202020204" pitchFamily="34" charset="0"/>
            </a:endParaRPr>
          </a:p>
          <a:p>
            <a:pPr algn="l" eaLnBrk="1" hangingPunct="1"/>
            <a:r>
              <a:rPr lang="en-US" altLang="en-US" sz="1400" dirty="0" smtClean="0">
                <a:solidFill>
                  <a:schemeClr val="tx1"/>
                </a:solidFill>
                <a:latin typeface="Arial" panose="020B0604020202020204" pitchFamily="34" charset="0"/>
                <a:cs typeface="Arial" panose="020B0604020202020204" pitchFamily="34" charset="0"/>
              </a:rPr>
              <a:t>FREE workshop exploring themes from the exhibition led by artist Sharon </a:t>
            </a:r>
            <a:r>
              <a:rPr lang="en-US" altLang="en-US" sz="1400" dirty="0" err="1" smtClean="0">
                <a:solidFill>
                  <a:schemeClr val="tx1"/>
                </a:solidFill>
                <a:latin typeface="Arial" panose="020B0604020202020204" pitchFamily="34" charset="0"/>
                <a:cs typeface="Arial" panose="020B0604020202020204" pitchFamily="34" charset="0"/>
              </a:rPr>
              <a:t>Haward</a:t>
            </a:r>
            <a:endParaRPr lang="en-US" altLang="en-US" sz="1400" dirty="0" smtClean="0">
              <a:solidFill>
                <a:schemeClr val="tx1"/>
              </a:solidFill>
              <a:latin typeface="Arial" panose="020B0604020202020204" pitchFamily="34" charset="0"/>
              <a:cs typeface="Arial" panose="020B0604020202020204" pitchFamily="34" charset="0"/>
            </a:endParaRPr>
          </a:p>
          <a:p>
            <a:pPr algn="l" eaLnBrk="1" hangingPunct="1"/>
            <a:r>
              <a:rPr lang="en-US" altLang="en-US" sz="1400" dirty="0" smtClean="0">
                <a:solidFill>
                  <a:schemeClr val="tx1"/>
                </a:solidFill>
                <a:latin typeface="Arial" panose="020B0604020202020204" pitchFamily="34" charset="0"/>
                <a:cs typeface="Arial" panose="020B0604020202020204" pitchFamily="34" charset="0"/>
              </a:rPr>
              <a:t>Year 5, Thursday 5 November 10 am – 2.45 pm</a:t>
            </a:r>
          </a:p>
          <a:p>
            <a:pPr algn="l" eaLnBrk="1" hangingPunct="1"/>
            <a:r>
              <a:rPr lang="en-GB" altLang="en-US" sz="1400" dirty="0" smtClean="0">
                <a:solidFill>
                  <a:schemeClr val="tx1"/>
                </a:solidFill>
                <a:latin typeface="Arial" panose="020B0604020202020204" pitchFamily="34" charset="0"/>
                <a:cs typeface="Arial" panose="020B0604020202020204" pitchFamily="34" charset="0"/>
              </a:rPr>
              <a:t>Year 9, Thursday 12 November 10 am – 2.45 pm</a:t>
            </a:r>
          </a:p>
          <a:p>
            <a:pPr algn="l" eaLnBrk="1" hangingPunct="1"/>
            <a:endParaRPr lang="en-GB" altLang="en-US" sz="1400" dirty="0" smtClean="0">
              <a:latin typeface="Arial" panose="020B0604020202020204" pitchFamily="34" charset="0"/>
              <a:cs typeface="Arial" panose="020B0604020202020204" pitchFamily="34" charset="0"/>
            </a:endParaRPr>
          </a:p>
          <a:p>
            <a:pPr algn="l" eaLnBrk="1" hangingPunct="1"/>
            <a:r>
              <a:rPr lang="en-GB" altLang="en-US" sz="1400" dirty="0" smtClean="0">
                <a:solidFill>
                  <a:schemeClr val="tx1"/>
                </a:solidFill>
                <a:latin typeface="Arial" panose="020B0604020202020204" pitchFamily="34" charset="0"/>
                <a:cs typeface="Arial" panose="020B0604020202020204" pitchFamily="34" charset="0"/>
              </a:rPr>
              <a:t>You can book workshop places with </a:t>
            </a:r>
            <a:r>
              <a:rPr lang="en-GB" altLang="en-US" sz="1400" dirty="0" smtClean="0">
                <a:latin typeface="Arial" panose="020B0604020202020204" pitchFamily="34" charset="0"/>
                <a:cs typeface="Arial" panose="020B0604020202020204" pitchFamily="34" charset="0"/>
                <a:hlinkClick r:id="rId3"/>
              </a:rPr>
              <a:t>ashley.mccormick@dlwp.com</a:t>
            </a:r>
            <a:r>
              <a:rPr lang="en-GB" altLang="en-US" sz="1400" dirty="0" smtClean="0">
                <a:latin typeface="Arial" panose="020B0604020202020204" pitchFamily="34" charset="0"/>
                <a:cs typeface="Arial" panose="020B0604020202020204" pitchFamily="34" charset="0"/>
              </a:rPr>
              <a:t> </a:t>
            </a:r>
            <a:r>
              <a:rPr lang="en-GB" altLang="en-US" sz="1400" dirty="0" smtClean="0">
                <a:solidFill>
                  <a:schemeClr val="tx1"/>
                </a:solidFill>
                <a:latin typeface="Arial" panose="020B0604020202020204" pitchFamily="34" charset="0"/>
                <a:cs typeface="Arial" panose="020B0604020202020204" pitchFamily="34" charset="0"/>
              </a:rPr>
              <a:t>01424 229 103</a:t>
            </a:r>
            <a:endParaRPr lang="en-US" altLang="en-US" sz="1400" dirty="0" smtClean="0">
              <a:solidFill>
                <a:schemeClr val="tx1"/>
              </a:solidFill>
              <a:latin typeface="Arial" panose="020B0604020202020204" pitchFamily="34" charset="0"/>
              <a:cs typeface="Arial" panose="020B0604020202020204" pitchFamily="34" charset="0"/>
              <a:hlinkClick r:id="rId4" tooltip="blocked::http://www.dlwp.com/event/j-d-okhai-ojeikere-hairstyles-and-headdresses"/>
            </a:endParaRPr>
          </a:p>
          <a:p>
            <a:pPr algn="l" eaLnBrk="1" hangingPunct="1"/>
            <a:endParaRPr lang="en-US" altLang="en-US" sz="1400" dirty="0" smtClean="0"/>
          </a:p>
          <a:p>
            <a:pPr algn="l" eaLnBrk="1" hangingPunct="1"/>
            <a:endParaRPr lang="en-US" altLang="en-US" sz="1400" dirty="0" smtClean="0"/>
          </a:p>
        </p:txBody>
      </p:sp>
      <p:pic>
        <p:nvPicPr>
          <p:cNvPr id="2051" name="Picture 3" descr="DLWP Logo-blue-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404813"/>
            <a:ext cx="1524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55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427984" y="350732"/>
            <a:ext cx="4716016" cy="638202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p:cNvSpPr>
            <a:spLocks noGrp="1"/>
          </p:cNvSpPr>
          <p:nvPr>
            <p:ph type="body" sz="half" idx="2"/>
          </p:nvPr>
        </p:nvSpPr>
        <p:spPr>
          <a:xfrm>
            <a:off x="107504" y="1344615"/>
            <a:ext cx="4248472" cy="5180729"/>
          </a:xfrm>
        </p:spPr>
        <p:txBody>
          <a:bodyPr>
            <a:normAutofit lnSpcReduction="10000"/>
          </a:bodyPr>
          <a:lstStyle/>
          <a:p>
            <a:pPr algn="just">
              <a:spcBef>
                <a:spcPts val="0"/>
              </a:spcBef>
            </a:pPr>
            <a:r>
              <a:rPr lang="en-GB" dirty="0" smtClean="0">
                <a:latin typeface="Tahoma" panose="020B0604030504040204" pitchFamily="34" charset="0"/>
                <a:ea typeface="Tahoma" panose="020B0604030504040204" pitchFamily="34" charset="0"/>
                <a:cs typeface="Tahoma" panose="020B0604030504040204" pitchFamily="34" charset="0"/>
              </a:rPr>
              <a:t> We are currently offering the following FREE </a:t>
            </a:r>
          </a:p>
          <a:p>
            <a:pPr algn="just">
              <a:spcBef>
                <a:spcPts val="0"/>
              </a:spcBef>
            </a:pPr>
            <a:r>
              <a:rPr lang="en-GB" dirty="0" smtClean="0">
                <a:latin typeface="Tahoma" panose="020B0604030504040204" pitchFamily="34" charset="0"/>
                <a:ea typeface="Tahoma" panose="020B0604030504040204" pitchFamily="34" charset="0"/>
                <a:cs typeface="Tahoma" panose="020B0604030504040204" pitchFamily="34" charset="0"/>
              </a:rPr>
              <a:t> Schools workshop</a:t>
            </a:r>
          </a:p>
          <a:p>
            <a:pPr algn="just">
              <a:spcBef>
                <a:spcPts val="0"/>
              </a:spcBef>
            </a:pPr>
            <a:endParaRPr lang="en-GB" dirty="0" smtClean="0">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0"/>
              </a:spcBef>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KS1/2 History detectives with an introduction</a:t>
            </a:r>
          </a:p>
          <a:p>
            <a:pPr marL="285750" indent="-285750" algn="just">
              <a:spcBef>
                <a:spcPts val="0"/>
              </a:spcBef>
            </a:pPr>
            <a:r>
              <a:rPr lang="en-GB" dirty="0" smtClean="0">
                <a:latin typeface="Tahoma" panose="020B0604030504040204" pitchFamily="34" charset="0"/>
                <a:ea typeface="Tahoma" panose="020B0604030504040204" pitchFamily="34" charset="0"/>
                <a:cs typeface="Tahoma" panose="020B0604030504040204" pitchFamily="34" charset="0"/>
              </a:rPr>
              <a:t>     to Pier engineering (Oct 2015)</a:t>
            </a:r>
          </a:p>
          <a:p>
            <a:pPr algn="just"/>
            <a:endParaRPr lang="en-GB" dirty="0" smtClean="0">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0"/>
              </a:spcBef>
            </a:pPr>
            <a:r>
              <a:rPr lang="en-GB" dirty="0" smtClean="0">
                <a:latin typeface="Tahoma" panose="020B0604030504040204" pitchFamily="34" charset="0"/>
                <a:ea typeface="Tahoma" panose="020B0604030504040204" pitchFamily="34" charset="0"/>
                <a:cs typeface="Tahoma" panose="020B0604030504040204" pitchFamily="34" charset="0"/>
              </a:rPr>
              <a:t>We will be offering more schools workshops, theme days</a:t>
            </a:r>
          </a:p>
          <a:p>
            <a:pPr algn="just">
              <a:lnSpc>
                <a:spcPct val="120000"/>
              </a:lnSpc>
              <a:spcBef>
                <a:spcPts val="0"/>
              </a:spcBef>
            </a:pPr>
            <a:r>
              <a:rPr lang="en-GB" dirty="0" smtClean="0">
                <a:latin typeface="Tahoma" panose="020B0604030504040204" pitchFamily="34" charset="0"/>
                <a:ea typeface="Tahoma" panose="020B0604030504040204" pitchFamily="34" charset="0"/>
                <a:cs typeface="Tahoma" panose="020B0604030504040204" pitchFamily="34" charset="0"/>
              </a:rPr>
              <a:t>and projects from April 2016 when the Pier reopens.</a:t>
            </a:r>
          </a:p>
          <a:p>
            <a:pPr algn="just">
              <a:lnSpc>
                <a:spcPct val="120000"/>
              </a:lnSpc>
              <a:spcBef>
                <a:spcPts val="0"/>
              </a:spcBef>
            </a:pPr>
            <a:endParaRPr lang="en-GB" dirty="0" smtClean="0">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0"/>
              </a:spcBef>
            </a:pPr>
            <a:r>
              <a:rPr lang="en-GB" dirty="0" smtClean="0">
                <a:latin typeface="Tahoma" panose="020B0604030504040204" pitchFamily="34" charset="0"/>
                <a:ea typeface="Tahoma" panose="020B0604030504040204" pitchFamily="34" charset="0"/>
                <a:cs typeface="Tahoma" panose="020B0604030504040204" pitchFamily="34" charset="0"/>
              </a:rPr>
              <a:t>We are also offering FREE drop in and bookable</a:t>
            </a:r>
          </a:p>
          <a:p>
            <a:pPr algn="just">
              <a:lnSpc>
                <a:spcPct val="120000"/>
              </a:lnSpc>
              <a:spcBef>
                <a:spcPts val="0"/>
              </a:spcBef>
            </a:pPr>
            <a:r>
              <a:rPr lang="en-GB" dirty="0" smtClean="0">
                <a:latin typeface="Tahoma" panose="020B0604030504040204" pitchFamily="34" charset="0"/>
                <a:ea typeface="Tahoma" panose="020B0604030504040204" pitchFamily="34" charset="0"/>
                <a:cs typeface="Tahoma" panose="020B0604030504040204" pitchFamily="34" charset="0"/>
              </a:rPr>
              <a:t>family workshops based at the Pier Hub. </a:t>
            </a:r>
          </a:p>
          <a:p>
            <a:pPr algn="just">
              <a:lnSpc>
                <a:spcPct val="120000"/>
              </a:lnSpc>
              <a:spcBef>
                <a:spcPts val="0"/>
              </a:spcBef>
            </a:pPr>
            <a:r>
              <a:rPr lang="en-GB" dirty="0" smtClean="0">
                <a:latin typeface="Tahoma" panose="020B0604030504040204" pitchFamily="34" charset="0"/>
                <a:ea typeface="Tahoma" panose="020B0604030504040204" pitchFamily="34" charset="0"/>
                <a:cs typeface="Tahoma" panose="020B0604030504040204" pitchFamily="34" charset="0"/>
              </a:rPr>
              <a:t>Future activities include plaster name plaques </a:t>
            </a:r>
          </a:p>
          <a:p>
            <a:pPr algn="just">
              <a:lnSpc>
                <a:spcPct val="120000"/>
              </a:lnSpc>
              <a:spcBef>
                <a:spcPts val="0"/>
              </a:spcBef>
            </a:pPr>
            <a:r>
              <a:rPr lang="en-GB" dirty="0" smtClean="0">
                <a:latin typeface="Tahoma" panose="020B0604030504040204" pitchFamily="34" charset="0"/>
                <a:ea typeface="Tahoma" panose="020B0604030504040204" pitchFamily="34" charset="0"/>
                <a:cs typeface="Tahoma" panose="020B0604030504040204" pitchFamily="34" charset="0"/>
              </a:rPr>
              <a:t>and zinc Christmas decorations.</a:t>
            </a:r>
          </a:p>
          <a:p>
            <a:pPr algn="just">
              <a:lnSpc>
                <a:spcPct val="120000"/>
              </a:lnSpc>
              <a:spcBef>
                <a:spcPts val="0"/>
              </a:spcBef>
            </a:pPr>
            <a:endParaRPr lang="en-GB" dirty="0" smtClean="0">
              <a:latin typeface="Tahoma" panose="020B0604030504040204" pitchFamily="34" charset="0"/>
              <a:ea typeface="Tahoma" panose="020B0604030504040204" pitchFamily="34" charset="0"/>
              <a:cs typeface="Tahoma" panose="020B0604030504040204" pitchFamily="34" charset="0"/>
            </a:endParaRPr>
          </a:p>
          <a:p>
            <a:pPr algn="just">
              <a:lnSpc>
                <a:spcPct val="120000"/>
              </a:lnSpc>
              <a:spcBef>
                <a:spcPts val="0"/>
              </a:spcBef>
            </a:pPr>
            <a:r>
              <a:rPr lang="en-GB" dirty="0" smtClean="0">
                <a:latin typeface="Tahoma" panose="020B0604030504040204" pitchFamily="34" charset="0"/>
                <a:ea typeface="Tahoma" panose="020B0604030504040204" pitchFamily="34" charset="0"/>
                <a:cs typeface="Tahoma" panose="020B0604030504040204" pitchFamily="34" charset="0"/>
              </a:rPr>
              <a:t>For further information and to receive the latest offers</a:t>
            </a:r>
          </a:p>
          <a:p>
            <a:pPr>
              <a:lnSpc>
                <a:spcPct val="120000"/>
              </a:lnSpc>
              <a:spcBef>
                <a:spcPts val="0"/>
              </a:spcBef>
            </a:pPr>
            <a:r>
              <a:rPr lang="en-GB" dirty="0" smtClean="0">
                <a:latin typeface="Tahoma" panose="020B0604030504040204" pitchFamily="34" charset="0"/>
                <a:ea typeface="Tahoma" panose="020B0604030504040204" pitchFamily="34" charset="0"/>
                <a:cs typeface="Tahoma" panose="020B0604030504040204" pitchFamily="34" charset="0"/>
              </a:rPr>
              <a:t>join the email Learning Network – </a:t>
            </a:r>
          </a:p>
          <a:p>
            <a:pPr>
              <a:lnSpc>
                <a:spcPct val="120000"/>
              </a:lnSpc>
              <a:spcBef>
                <a:spcPts val="0"/>
              </a:spcBef>
            </a:pPr>
            <a:r>
              <a:rPr lang="en-GB" b="1" dirty="0" err="1" smtClean="0">
                <a:latin typeface="Tahoma" panose="020B0604030504040204" pitchFamily="34" charset="0"/>
                <a:ea typeface="Tahoma" panose="020B0604030504040204" pitchFamily="34" charset="0"/>
                <a:cs typeface="Tahoma" panose="020B0604030504040204" pitchFamily="34" charset="0"/>
              </a:rPr>
              <a:t>learning@hpcharity.co.uk</a:t>
            </a:r>
            <a:r>
              <a:rPr lang="en-GB" dirty="0" smtClean="0">
                <a:latin typeface="Tahoma" panose="020B0604030504040204" pitchFamily="34" charset="0"/>
                <a:ea typeface="Tahoma" panose="020B0604030504040204" pitchFamily="34" charset="0"/>
                <a:cs typeface="Tahoma" panose="020B0604030504040204" pitchFamily="34" charset="0"/>
              </a:rPr>
              <a:t>  </a:t>
            </a:r>
          </a:p>
          <a:p>
            <a:pPr>
              <a:lnSpc>
                <a:spcPct val="120000"/>
              </a:lnSpc>
              <a:spcBef>
                <a:spcPts val="0"/>
              </a:spcBef>
            </a:pPr>
            <a:r>
              <a:rPr lang="en-GB" dirty="0" smtClean="0">
                <a:latin typeface="Tahoma" panose="020B0604030504040204" pitchFamily="34" charset="0"/>
                <a:ea typeface="Tahoma" panose="020B0604030504040204" pitchFamily="34" charset="0"/>
                <a:cs typeface="Tahoma" panose="020B0604030504040204" pitchFamily="34" charset="0"/>
              </a:rPr>
              <a:t>or contact </a:t>
            </a:r>
            <a:r>
              <a:rPr lang="en-GB" dirty="0" err="1" smtClean="0">
                <a:latin typeface="Tahoma" panose="020B0604030504040204" pitchFamily="34" charset="0"/>
                <a:ea typeface="Tahoma" panose="020B0604030504040204" pitchFamily="34" charset="0"/>
                <a:cs typeface="Tahoma" panose="020B0604030504040204" pitchFamily="34" charset="0"/>
                <a:hlinkClick r:id="rId2"/>
              </a:rPr>
              <a:t>susan.kent@hpcharity.co.uk</a:t>
            </a:r>
            <a:r>
              <a:rPr lang="en-GB" dirty="0" smtClean="0">
                <a:latin typeface="Tahoma" panose="020B0604030504040204" pitchFamily="34" charset="0"/>
                <a:ea typeface="Tahoma" panose="020B0604030504040204" pitchFamily="34" charset="0"/>
                <a:cs typeface="Tahoma" panose="020B0604030504040204" pitchFamily="34" charset="0"/>
              </a:rPr>
              <a:t>.</a:t>
            </a:r>
          </a:p>
          <a:p>
            <a:pPr>
              <a:lnSpc>
                <a:spcPct val="120000"/>
              </a:lnSpc>
              <a:spcBef>
                <a:spcPts val="0"/>
              </a:spcBef>
            </a:pPr>
            <a:r>
              <a:rPr lang="en-GB" dirty="0" smtClean="0">
                <a:latin typeface="Tahoma" panose="020B0604030504040204" pitchFamily="34" charset="0"/>
                <a:ea typeface="Tahoma" panose="020B0604030504040204" pitchFamily="34" charset="0"/>
                <a:cs typeface="Tahoma" panose="020B0604030504040204" pitchFamily="34" charset="0"/>
              </a:rPr>
              <a:t>               </a:t>
            </a:r>
          </a:p>
        </p:txBody>
      </p:sp>
      <p:pic>
        <p:nvPicPr>
          <p:cNvPr id="1026" name="Picture 1" descr="cid:image001.png@01CFE3AF.54BD7C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571" y="453422"/>
            <a:ext cx="2662269" cy="89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454035" y="5809423"/>
            <a:ext cx="1944666" cy="923330"/>
          </a:xfrm>
          <a:prstGeom prst="rect">
            <a:avLst/>
          </a:prstGeom>
          <a:noFill/>
        </p:spPr>
        <p:txBody>
          <a:bodyPr wrap="square" rtlCol="0">
            <a:spAutoFit/>
          </a:bodyPr>
          <a:lstStyle/>
          <a:p>
            <a:pPr algn="ctr"/>
            <a:r>
              <a:rPr lang="en-GB" dirty="0" smtClean="0"/>
              <a:t>Photography and Poetry Theme Days</a:t>
            </a:r>
            <a:endParaRPr lang="en-GB" dirty="0"/>
          </a:p>
        </p:txBody>
      </p:sp>
      <p:pic>
        <p:nvPicPr>
          <p:cNvPr id="2" name="Picture 2"/>
          <p:cNvPicPr>
            <a:picLocks noChangeAspect="1" noChangeArrowheads="1"/>
          </p:cNvPicPr>
          <p:nvPr/>
        </p:nvPicPr>
        <p:blipFill>
          <a:blip r:embed="rId4" cstate="print"/>
          <a:srcRect/>
          <a:stretch>
            <a:fillRect/>
          </a:stretch>
        </p:blipFill>
        <p:spPr bwMode="auto">
          <a:xfrm>
            <a:off x="5508104" y="453421"/>
            <a:ext cx="3498302" cy="3503765"/>
          </a:xfrm>
          <a:prstGeom prst="rect">
            <a:avLst/>
          </a:prstGeom>
          <a:noFill/>
          <a:ln w="9525">
            <a:noFill/>
            <a:miter lim="800000"/>
            <a:headEnd/>
            <a:tailEnd/>
          </a:ln>
          <a:effectLst/>
        </p:spPr>
      </p:pic>
      <p:pic>
        <p:nvPicPr>
          <p:cNvPr id="13" name="Picture 12" descr="C:\Users\Mills Kent\Downloads\P6160043.JPG"/>
          <p:cNvPicPr/>
          <p:nvPr/>
        </p:nvPicPr>
        <p:blipFill>
          <a:blip r:embed="rId5" cstate="print">
            <a:duotone>
              <a:prstClr val="black"/>
              <a:srgbClr val="D9C3A5">
                <a:tint val="50000"/>
                <a:satMod val="180000"/>
              </a:srgbClr>
            </a:duotone>
            <a:lum bright="20000" contrast="10000"/>
          </a:blip>
          <a:srcRect l="13260" t="8014" r="5968" b="4878"/>
          <a:stretch>
            <a:fillRect/>
          </a:stretch>
        </p:blipFill>
        <p:spPr bwMode="auto">
          <a:xfrm>
            <a:off x="4576890" y="1201460"/>
            <a:ext cx="2592887" cy="2755726"/>
          </a:xfrm>
          <a:prstGeom prst="rect">
            <a:avLst/>
          </a:prstGeom>
          <a:noFill/>
          <a:ln w="9525">
            <a:noFill/>
            <a:miter lim="800000"/>
            <a:headEnd/>
            <a:tailEnd/>
          </a:ln>
        </p:spPr>
      </p:pic>
      <p:pic>
        <p:nvPicPr>
          <p:cNvPr id="10" name="Picture 9" descr="C:\Users\Mills Kent\Downloads\P6230140.JPG"/>
          <p:cNvPicPr/>
          <p:nvPr/>
        </p:nvPicPr>
        <p:blipFill>
          <a:blip r:embed="rId6" cstate="print"/>
          <a:srcRect l="4148" t="6844" r="685" b="9888"/>
          <a:stretch>
            <a:fillRect/>
          </a:stretch>
        </p:blipFill>
        <p:spPr bwMode="auto">
          <a:xfrm>
            <a:off x="6256751" y="3970751"/>
            <a:ext cx="2611677" cy="1828800"/>
          </a:xfrm>
          <a:prstGeom prst="rect">
            <a:avLst/>
          </a:prstGeom>
          <a:noFill/>
          <a:ln w="9525">
            <a:noFill/>
            <a:miter lim="800000"/>
            <a:headEnd/>
            <a:tailEnd/>
          </a:ln>
        </p:spPr>
      </p:pic>
      <p:pic>
        <p:nvPicPr>
          <p:cNvPr id="14" name="Picture 13" descr="C:\Users\Mills Kent\Downloads\P4280004.JPG"/>
          <p:cNvPicPr/>
          <p:nvPr/>
        </p:nvPicPr>
        <p:blipFill>
          <a:blip r:embed="rId7" cstate="print">
            <a:lum contrast="10000"/>
          </a:blip>
          <a:srcRect l="-84" t="6200" r="17158" b="1131"/>
          <a:stretch>
            <a:fillRect/>
          </a:stretch>
        </p:blipFill>
        <p:spPr bwMode="auto">
          <a:xfrm rot="5400000">
            <a:off x="4184937" y="3790661"/>
            <a:ext cx="2743508" cy="2063064"/>
          </a:xfrm>
          <a:prstGeom prst="rect">
            <a:avLst/>
          </a:prstGeom>
          <a:noFill/>
          <a:ln w="9525">
            <a:noFill/>
            <a:miter lim="800000"/>
            <a:headEnd/>
            <a:tailEnd/>
          </a:ln>
        </p:spPr>
      </p:pic>
    </p:spTree>
    <p:extLst>
      <p:ext uri="{BB962C8B-B14F-4D97-AF65-F5344CB8AC3E}">
        <p14:creationId xmlns:p14="http://schemas.microsoft.com/office/powerpoint/2010/main" val="3925938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BB7A039-6D3A-4223-AB35-A30A7EDC3197}">
  <ds:schemaRefs>
    <ds:schemaRef ds:uri="ESRI.ArcGIS.Mapping.OfficeIntegration.PowerPointInfo"/>
  </ds:schemaRefs>
</ds:datastoreItem>
</file>

<file path=customXml/itemProps2.xml><?xml version="1.0" encoding="utf-8"?>
<ds:datastoreItem xmlns:ds="http://schemas.openxmlformats.org/officeDocument/2006/customXml" ds:itemID="{4C912011-62EA-4260-B7DE-999DA2FC8751}">
  <ds:schemaRefs>
    <ds:schemaRef ds:uri="ESRI.ArcGIS.Mapping.OfficeIntegration.PowerPointInfo"/>
  </ds:schemaRefs>
</ds:datastoreItem>
</file>

<file path=customXml/itemProps3.xml><?xml version="1.0" encoding="utf-8"?>
<ds:datastoreItem xmlns:ds="http://schemas.openxmlformats.org/officeDocument/2006/customXml" ds:itemID="{362C6769-933B-43A9-B5ED-37434E017E3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474</TotalTime>
  <Words>384</Words>
  <Application>Microsoft Office PowerPoint</Application>
  <PresentationFormat>On-screen Show (4:3)</PresentationFormat>
  <Paragraphs>87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Hastings &amp; Rother Arts Education Network  Tuesday 29th September 2015 </vt:lpstr>
      <vt:lpstr> Artsmark</vt:lpstr>
      <vt:lpstr>PowerPoint Presentation</vt:lpstr>
      <vt:lpstr>PowerPoint Presentation</vt:lpstr>
      <vt:lpstr>PowerPoint Presentation</vt:lpstr>
      <vt:lpstr>Culture Shift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Boyle</dc:creator>
  <cp:lastModifiedBy>Melanie Powell</cp:lastModifiedBy>
  <cp:revision>18</cp:revision>
  <cp:lastPrinted>2015-09-29T13:36:14Z</cp:lastPrinted>
  <dcterms:created xsi:type="dcterms:W3CDTF">2014-12-19T10:06:55Z</dcterms:created>
  <dcterms:modified xsi:type="dcterms:W3CDTF">2015-09-29T13:36:31Z</dcterms:modified>
</cp:coreProperties>
</file>